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png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webextensions/webextension2.xml" ContentType="application/vnd.ms-office.webextension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1.xml" ContentType="application/vnd.openxmlformats-officedocument.presentationml.notesSlide+xml"/>
  <Override PartName="/ppt/webextensions/webextension3.xml" ContentType="application/vnd.ms-office.webextension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2.xml" ContentType="application/vnd.openxmlformats-officedocument.presentationml.notesSlide+xml"/>
  <Override PartName="/ppt/webextensions/webextension4.xml" ContentType="application/vnd.ms-office.webextension+xml"/>
  <Override PartName="/ppt/notesSlides/notesSlide13.xml" ContentType="application/vnd.openxmlformats-officedocument.presentationml.notesSlide+xml"/>
  <Override PartName="/ppt/media/image37.JPG" ContentType="image/jpe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0"/>
  </p:notesMasterIdLst>
  <p:sldIdLst>
    <p:sldId id="256" r:id="rId2"/>
    <p:sldId id="257" r:id="rId3"/>
    <p:sldId id="258" r:id="rId4"/>
    <p:sldId id="259" r:id="rId5"/>
    <p:sldId id="270" r:id="rId6"/>
    <p:sldId id="301" r:id="rId7"/>
    <p:sldId id="272" r:id="rId8"/>
    <p:sldId id="262" r:id="rId9"/>
    <p:sldId id="263" r:id="rId10"/>
    <p:sldId id="264" r:id="rId11"/>
    <p:sldId id="279" r:id="rId12"/>
    <p:sldId id="280" r:id="rId13"/>
    <p:sldId id="281" r:id="rId14"/>
    <p:sldId id="283" r:id="rId15"/>
    <p:sldId id="284" r:id="rId16"/>
    <p:sldId id="273" r:id="rId17"/>
    <p:sldId id="265" r:id="rId18"/>
    <p:sldId id="266" r:id="rId19"/>
    <p:sldId id="267" r:id="rId20"/>
    <p:sldId id="268" r:id="rId21"/>
    <p:sldId id="269" r:id="rId22"/>
    <p:sldId id="275" r:id="rId23"/>
    <p:sldId id="276" r:id="rId24"/>
    <p:sldId id="277" r:id="rId25"/>
    <p:sldId id="278" r:id="rId26"/>
    <p:sldId id="297" r:id="rId27"/>
    <p:sldId id="285" r:id="rId28"/>
    <p:sldId id="286" r:id="rId29"/>
    <p:sldId id="287" r:id="rId30"/>
    <p:sldId id="292" r:id="rId31"/>
    <p:sldId id="290" r:id="rId32"/>
    <p:sldId id="291" r:id="rId33"/>
    <p:sldId id="293" r:id="rId34"/>
    <p:sldId id="294" r:id="rId35"/>
    <p:sldId id="295" r:id="rId36"/>
    <p:sldId id="298" r:id="rId37"/>
    <p:sldId id="299" r:id="rId38"/>
    <p:sldId id="288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C1C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99" autoAdjust="0"/>
    <p:restoredTop sz="82618" autoAdjust="0"/>
  </p:normalViewPr>
  <p:slideViewPr>
    <p:cSldViewPr snapToGrid="0">
      <p:cViewPr varScale="1">
        <p:scale>
          <a:sx n="77" d="100"/>
          <a:sy n="77" d="100"/>
        </p:scale>
        <p:origin x="84" y="3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D98920A-75BB-4535-99C2-3B6192F4BDE4}" type="doc">
      <dgm:prSet loTypeId="urn:microsoft.com/office/officeart/2005/8/layout/radial3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AD1D386-9552-4D31-90A0-14145EEEB3A7}">
      <dgm:prSet phldrT="[Text]"/>
      <dgm:spPr/>
      <dgm:t>
        <a:bodyPr/>
        <a:lstStyle/>
        <a:p>
          <a:r>
            <a:rPr lang="en-US" dirty="0" err="1"/>
            <a:t>MessageSender</a:t>
          </a:r>
          <a:endParaRPr lang="en-US" dirty="0"/>
        </a:p>
      </dgm:t>
    </dgm:pt>
    <dgm:pt modelId="{5B23A33C-0C0F-48B2-894A-DA5D6FFD4B32}" type="parTrans" cxnId="{9797345E-12DE-4E7A-9D3C-A3EF13A6F44E}">
      <dgm:prSet/>
      <dgm:spPr/>
      <dgm:t>
        <a:bodyPr/>
        <a:lstStyle/>
        <a:p>
          <a:endParaRPr lang="en-US"/>
        </a:p>
      </dgm:t>
    </dgm:pt>
    <dgm:pt modelId="{216D903F-033B-4178-BC40-B3077AB87104}" type="sibTrans" cxnId="{9797345E-12DE-4E7A-9D3C-A3EF13A6F44E}">
      <dgm:prSet/>
      <dgm:spPr/>
      <dgm:t>
        <a:bodyPr/>
        <a:lstStyle/>
        <a:p>
          <a:endParaRPr lang="en-US"/>
        </a:p>
      </dgm:t>
    </dgm:pt>
    <dgm:pt modelId="{9845EE77-C277-49D0-B5B3-978267D746EF}">
      <dgm:prSet phldrT="[Text]"/>
      <dgm:spPr>
        <a:solidFill>
          <a:srgbClr val="5B9BD5">
            <a:alpha val="30196"/>
          </a:srgbClr>
        </a:solidFill>
      </dgm:spPr>
      <dgm:t>
        <a:bodyPr/>
        <a:lstStyle/>
        <a:p>
          <a:pPr algn="ctr"/>
          <a:endParaRPr lang="en-US" dirty="0"/>
        </a:p>
      </dgm:t>
    </dgm:pt>
    <dgm:pt modelId="{6BB9C052-FC70-4C77-BC89-4F26FD6D4A8A}" type="parTrans" cxnId="{15BADC4C-0883-4E6F-A040-9BE138709082}">
      <dgm:prSet/>
      <dgm:spPr/>
      <dgm:t>
        <a:bodyPr/>
        <a:lstStyle/>
        <a:p>
          <a:endParaRPr lang="en-US"/>
        </a:p>
      </dgm:t>
    </dgm:pt>
    <dgm:pt modelId="{114D12E3-F029-4039-9295-646C0E49CDCE}" type="sibTrans" cxnId="{15BADC4C-0883-4E6F-A040-9BE138709082}">
      <dgm:prSet/>
      <dgm:spPr/>
      <dgm:t>
        <a:bodyPr/>
        <a:lstStyle/>
        <a:p>
          <a:endParaRPr lang="en-US"/>
        </a:p>
      </dgm:t>
    </dgm:pt>
    <dgm:pt modelId="{BBBFBAB7-1262-46B5-A857-5DDCD7F75AEE}">
      <dgm:prSet phldrT="[Text]"/>
      <dgm:spPr>
        <a:solidFill>
          <a:srgbClr val="5B9BD5">
            <a:alpha val="30196"/>
          </a:srgbClr>
        </a:solidFill>
      </dgm:spPr>
      <dgm:t>
        <a:bodyPr/>
        <a:lstStyle/>
        <a:p>
          <a:endParaRPr lang="en-US" dirty="0"/>
        </a:p>
      </dgm:t>
    </dgm:pt>
    <dgm:pt modelId="{4A295D89-0A9D-4040-A707-480827CD1601}" type="parTrans" cxnId="{B30CCB67-E35E-448C-88E9-C58B05A147F0}">
      <dgm:prSet/>
      <dgm:spPr/>
      <dgm:t>
        <a:bodyPr/>
        <a:lstStyle/>
        <a:p>
          <a:endParaRPr lang="en-US"/>
        </a:p>
      </dgm:t>
    </dgm:pt>
    <dgm:pt modelId="{F7E73100-A756-448C-9FEB-9673AD43C3B8}" type="sibTrans" cxnId="{B30CCB67-E35E-448C-88E9-C58B05A147F0}">
      <dgm:prSet/>
      <dgm:spPr/>
      <dgm:t>
        <a:bodyPr/>
        <a:lstStyle/>
        <a:p>
          <a:endParaRPr lang="en-US"/>
        </a:p>
      </dgm:t>
    </dgm:pt>
    <dgm:pt modelId="{CEE31ECD-6A4C-4081-92F5-74C8C74089D7}" type="pres">
      <dgm:prSet presAssocID="{DD98920A-75BB-4535-99C2-3B6192F4BDE4}" presName="composite" presStyleCnt="0">
        <dgm:presLayoutVars>
          <dgm:chMax val="1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9544157-A78F-43B6-9028-DF2F5F424FDC}" type="pres">
      <dgm:prSet presAssocID="{DD98920A-75BB-4535-99C2-3B6192F4BDE4}" presName="radial" presStyleCnt="0">
        <dgm:presLayoutVars>
          <dgm:animLvl val="ctr"/>
        </dgm:presLayoutVars>
      </dgm:prSet>
      <dgm:spPr/>
    </dgm:pt>
    <dgm:pt modelId="{0513E1FC-A9D7-45D4-839E-F54AEC13DAEF}" type="pres">
      <dgm:prSet presAssocID="{2AD1D386-9552-4D31-90A0-14145EEEB3A7}" presName="centerShape" presStyleLbl="vennNode1" presStyleIdx="0" presStyleCnt="3"/>
      <dgm:spPr/>
      <dgm:t>
        <a:bodyPr/>
        <a:lstStyle/>
        <a:p>
          <a:endParaRPr lang="en-US"/>
        </a:p>
      </dgm:t>
    </dgm:pt>
    <dgm:pt modelId="{55EC9E6F-7538-45AE-B5C3-4D1C72619353}" type="pres">
      <dgm:prSet presAssocID="{9845EE77-C277-49D0-B5B3-978267D746EF}" presName="node" presStyleLbl="vennNode1" presStyleIdx="1" presStyleCnt="3" custScaleX="320232" custScaleY="308057" custRadScaleRad="42733" custRadScaleInc="197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D59F236-B5EC-4A03-9AB2-D83FB6B5B6CF}" type="pres">
      <dgm:prSet presAssocID="{BBBFBAB7-1262-46B5-A857-5DDCD7F75AEE}" presName="node" presStyleLbl="vennNode1" presStyleIdx="2" presStyleCnt="3" custScaleX="313815" custScaleY="313815" custRadScaleRad="43291" custRadScaleInc="42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1B5DD48-4152-44C0-ABEF-BBAFB9A08042}" type="presOf" srcId="{BBBFBAB7-1262-46B5-A857-5DDCD7F75AEE}" destId="{8D59F236-B5EC-4A03-9AB2-D83FB6B5B6CF}" srcOrd="0" destOrd="0" presId="urn:microsoft.com/office/officeart/2005/8/layout/radial3"/>
    <dgm:cxn modelId="{8AE07100-E4CA-434A-8A57-A4E85C2CEBE5}" type="presOf" srcId="{9845EE77-C277-49D0-B5B3-978267D746EF}" destId="{55EC9E6F-7538-45AE-B5C3-4D1C72619353}" srcOrd="0" destOrd="0" presId="urn:microsoft.com/office/officeart/2005/8/layout/radial3"/>
    <dgm:cxn modelId="{C2A8FD47-D098-4F7E-977E-086ECA7FB15B}" type="presOf" srcId="{2AD1D386-9552-4D31-90A0-14145EEEB3A7}" destId="{0513E1FC-A9D7-45D4-839E-F54AEC13DAEF}" srcOrd="0" destOrd="0" presId="urn:microsoft.com/office/officeart/2005/8/layout/radial3"/>
    <dgm:cxn modelId="{7AD6620E-4701-4020-B0C0-29A0E643ED66}" type="presOf" srcId="{DD98920A-75BB-4535-99C2-3B6192F4BDE4}" destId="{CEE31ECD-6A4C-4081-92F5-74C8C74089D7}" srcOrd="0" destOrd="0" presId="urn:microsoft.com/office/officeart/2005/8/layout/radial3"/>
    <dgm:cxn modelId="{B30CCB67-E35E-448C-88E9-C58B05A147F0}" srcId="{2AD1D386-9552-4D31-90A0-14145EEEB3A7}" destId="{BBBFBAB7-1262-46B5-A857-5DDCD7F75AEE}" srcOrd="1" destOrd="0" parTransId="{4A295D89-0A9D-4040-A707-480827CD1601}" sibTransId="{F7E73100-A756-448C-9FEB-9673AD43C3B8}"/>
    <dgm:cxn modelId="{15BADC4C-0883-4E6F-A040-9BE138709082}" srcId="{2AD1D386-9552-4D31-90A0-14145EEEB3A7}" destId="{9845EE77-C277-49D0-B5B3-978267D746EF}" srcOrd="0" destOrd="0" parTransId="{6BB9C052-FC70-4C77-BC89-4F26FD6D4A8A}" sibTransId="{114D12E3-F029-4039-9295-646C0E49CDCE}"/>
    <dgm:cxn modelId="{9797345E-12DE-4E7A-9D3C-A3EF13A6F44E}" srcId="{DD98920A-75BB-4535-99C2-3B6192F4BDE4}" destId="{2AD1D386-9552-4D31-90A0-14145EEEB3A7}" srcOrd="0" destOrd="0" parTransId="{5B23A33C-0C0F-48B2-894A-DA5D6FFD4B32}" sibTransId="{216D903F-033B-4178-BC40-B3077AB87104}"/>
    <dgm:cxn modelId="{AE94C16F-D7D2-4C91-9013-87417F59A81A}" type="presParOf" srcId="{CEE31ECD-6A4C-4081-92F5-74C8C74089D7}" destId="{09544157-A78F-43B6-9028-DF2F5F424FDC}" srcOrd="0" destOrd="0" presId="urn:microsoft.com/office/officeart/2005/8/layout/radial3"/>
    <dgm:cxn modelId="{65775B0D-E181-4937-ACC9-9294BAED3E26}" type="presParOf" srcId="{09544157-A78F-43B6-9028-DF2F5F424FDC}" destId="{0513E1FC-A9D7-45D4-839E-F54AEC13DAEF}" srcOrd="0" destOrd="0" presId="urn:microsoft.com/office/officeart/2005/8/layout/radial3"/>
    <dgm:cxn modelId="{8544EA10-0BD7-44BD-9162-B9A574192870}" type="presParOf" srcId="{09544157-A78F-43B6-9028-DF2F5F424FDC}" destId="{55EC9E6F-7538-45AE-B5C3-4D1C72619353}" srcOrd="1" destOrd="0" presId="urn:microsoft.com/office/officeart/2005/8/layout/radial3"/>
    <dgm:cxn modelId="{C6062649-5470-4DCA-8DF6-AAC961265E9E}" type="presParOf" srcId="{09544157-A78F-43B6-9028-DF2F5F424FDC}" destId="{8D59F236-B5EC-4A03-9AB2-D83FB6B5B6CF}" srcOrd="2" destOrd="0" presId="urn:microsoft.com/office/officeart/2005/8/layout/radial3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D98920A-75BB-4535-99C2-3B6192F4BDE4}" type="doc">
      <dgm:prSet loTypeId="urn:microsoft.com/office/officeart/2005/8/layout/radial3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845EE77-C277-49D0-B5B3-978267D746EF}">
      <dgm:prSet phldrT="[Text]"/>
      <dgm:spPr>
        <a:solidFill>
          <a:srgbClr val="5B9BD5">
            <a:alpha val="30196"/>
          </a:srgbClr>
        </a:solidFill>
      </dgm:spPr>
      <dgm:t>
        <a:bodyPr/>
        <a:lstStyle/>
        <a:p>
          <a:pPr algn="ctr"/>
          <a:endParaRPr lang="en-US" dirty="0"/>
        </a:p>
      </dgm:t>
    </dgm:pt>
    <dgm:pt modelId="{6BB9C052-FC70-4C77-BC89-4F26FD6D4A8A}" type="parTrans" cxnId="{15BADC4C-0883-4E6F-A040-9BE138709082}">
      <dgm:prSet/>
      <dgm:spPr/>
      <dgm:t>
        <a:bodyPr/>
        <a:lstStyle/>
        <a:p>
          <a:endParaRPr lang="en-US"/>
        </a:p>
      </dgm:t>
    </dgm:pt>
    <dgm:pt modelId="{114D12E3-F029-4039-9295-646C0E49CDCE}" type="sibTrans" cxnId="{15BADC4C-0883-4E6F-A040-9BE138709082}">
      <dgm:prSet/>
      <dgm:spPr/>
      <dgm:t>
        <a:bodyPr/>
        <a:lstStyle/>
        <a:p>
          <a:endParaRPr lang="en-US"/>
        </a:p>
      </dgm:t>
    </dgm:pt>
    <dgm:pt modelId="{BBBFBAB7-1262-46B5-A857-5DDCD7F75AEE}">
      <dgm:prSet phldrT="[Text]"/>
      <dgm:spPr>
        <a:solidFill>
          <a:srgbClr val="5B9BD5">
            <a:alpha val="30196"/>
          </a:srgbClr>
        </a:solidFill>
      </dgm:spPr>
      <dgm:t>
        <a:bodyPr/>
        <a:lstStyle/>
        <a:p>
          <a:endParaRPr lang="en-US" dirty="0"/>
        </a:p>
      </dgm:t>
    </dgm:pt>
    <dgm:pt modelId="{4A295D89-0A9D-4040-A707-480827CD1601}" type="parTrans" cxnId="{B30CCB67-E35E-448C-88E9-C58B05A147F0}">
      <dgm:prSet/>
      <dgm:spPr/>
      <dgm:t>
        <a:bodyPr/>
        <a:lstStyle/>
        <a:p>
          <a:endParaRPr lang="en-US"/>
        </a:p>
      </dgm:t>
    </dgm:pt>
    <dgm:pt modelId="{F7E73100-A756-448C-9FEB-9673AD43C3B8}" type="sibTrans" cxnId="{B30CCB67-E35E-448C-88E9-C58B05A147F0}">
      <dgm:prSet/>
      <dgm:spPr/>
      <dgm:t>
        <a:bodyPr/>
        <a:lstStyle/>
        <a:p>
          <a:endParaRPr lang="en-US"/>
        </a:p>
      </dgm:t>
    </dgm:pt>
    <dgm:pt modelId="{2AD1D386-9552-4D31-90A0-14145EEEB3A7}">
      <dgm:prSet phldrT="[Text]"/>
      <dgm:spPr/>
      <dgm:t>
        <a:bodyPr/>
        <a:lstStyle/>
        <a:p>
          <a:r>
            <a:rPr lang="en-US" dirty="0" err="1"/>
            <a:t>MessageReceiver</a:t>
          </a:r>
          <a:endParaRPr lang="en-US" dirty="0"/>
        </a:p>
      </dgm:t>
    </dgm:pt>
    <dgm:pt modelId="{216D903F-033B-4178-BC40-B3077AB87104}" type="sibTrans" cxnId="{9797345E-12DE-4E7A-9D3C-A3EF13A6F44E}">
      <dgm:prSet/>
      <dgm:spPr/>
      <dgm:t>
        <a:bodyPr/>
        <a:lstStyle/>
        <a:p>
          <a:endParaRPr lang="en-US"/>
        </a:p>
      </dgm:t>
    </dgm:pt>
    <dgm:pt modelId="{5B23A33C-0C0F-48B2-894A-DA5D6FFD4B32}" type="parTrans" cxnId="{9797345E-12DE-4E7A-9D3C-A3EF13A6F44E}">
      <dgm:prSet/>
      <dgm:spPr/>
      <dgm:t>
        <a:bodyPr/>
        <a:lstStyle/>
        <a:p>
          <a:endParaRPr lang="en-US"/>
        </a:p>
      </dgm:t>
    </dgm:pt>
    <dgm:pt modelId="{CEE31ECD-6A4C-4081-92F5-74C8C74089D7}" type="pres">
      <dgm:prSet presAssocID="{DD98920A-75BB-4535-99C2-3B6192F4BDE4}" presName="composite" presStyleCnt="0">
        <dgm:presLayoutVars>
          <dgm:chMax val="1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9544157-A78F-43B6-9028-DF2F5F424FDC}" type="pres">
      <dgm:prSet presAssocID="{DD98920A-75BB-4535-99C2-3B6192F4BDE4}" presName="radial" presStyleCnt="0">
        <dgm:presLayoutVars>
          <dgm:animLvl val="ctr"/>
        </dgm:presLayoutVars>
      </dgm:prSet>
      <dgm:spPr/>
    </dgm:pt>
    <dgm:pt modelId="{0513E1FC-A9D7-45D4-839E-F54AEC13DAEF}" type="pres">
      <dgm:prSet presAssocID="{2AD1D386-9552-4D31-90A0-14145EEEB3A7}" presName="centerShape" presStyleLbl="vennNode1" presStyleIdx="0" presStyleCnt="3"/>
      <dgm:spPr/>
      <dgm:t>
        <a:bodyPr/>
        <a:lstStyle/>
        <a:p>
          <a:endParaRPr lang="en-US"/>
        </a:p>
      </dgm:t>
    </dgm:pt>
    <dgm:pt modelId="{55EC9E6F-7538-45AE-B5C3-4D1C72619353}" type="pres">
      <dgm:prSet presAssocID="{9845EE77-C277-49D0-B5B3-978267D746EF}" presName="node" presStyleLbl="vennNode1" presStyleIdx="1" presStyleCnt="3" custScaleX="320232" custScaleY="308057" custRadScaleRad="41229" custRadScaleInc="98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D59F236-B5EC-4A03-9AB2-D83FB6B5B6CF}" type="pres">
      <dgm:prSet presAssocID="{BBBFBAB7-1262-46B5-A857-5DDCD7F75AEE}" presName="node" presStyleLbl="vennNode1" presStyleIdx="2" presStyleCnt="3" custScaleX="313815" custScaleY="313815" custRadScaleRad="4465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AE07100-E4CA-434A-8A57-A4E85C2CEBE5}" type="presOf" srcId="{9845EE77-C277-49D0-B5B3-978267D746EF}" destId="{55EC9E6F-7538-45AE-B5C3-4D1C72619353}" srcOrd="0" destOrd="0" presId="urn:microsoft.com/office/officeart/2005/8/layout/radial3"/>
    <dgm:cxn modelId="{31B5DD48-4152-44C0-ABEF-BBAFB9A08042}" type="presOf" srcId="{BBBFBAB7-1262-46B5-A857-5DDCD7F75AEE}" destId="{8D59F236-B5EC-4A03-9AB2-D83FB6B5B6CF}" srcOrd="0" destOrd="0" presId="urn:microsoft.com/office/officeart/2005/8/layout/radial3"/>
    <dgm:cxn modelId="{C2A8FD47-D098-4F7E-977E-086ECA7FB15B}" type="presOf" srcId="{2AD1D386-9552-4D31-90A0-14145EEEB3A7}" destId="{0513E1FC-A9D7-45D4-839E-F54AEC13DAEF}" srcOrd="0" destOrd="0" presId="urn:microsoft.com/office/officeart/2005/8/layout/radial3"/>
    <dgm:cxn modelId="{7AD6620E-4701-4020-B0C0-29A0E643ED66}" type="presOf" srcId="{DD98920A-75BB-4535-99C2-3B6192F4BDE4}" destId="{CEE31ECD-6A4C-4081-92F5-74C8C74089D7}" srcOrd="0" destOrd="0" presId="urn:microsoft.com/office/officeart/2005/8/layout/radial3"/>
    <dgm:cxn modelId="{B30CCB67-E35E-448C-88E9-C58B05A147F0}" srcId="{2AD1D386-9552-4D31-90A0-14145EEEB3A7}" destId="{BBBFBAB7-1262-46B5-A857-5DDCD7F75AEE}" srcOrd="1" destOrd="0" parTransId="{4A295D89-0A9D-4040-A707-480827CD1601}" sibTransId="{F7E73100-A756-448C-9FEB-9673AD43C3B8}"/>
    <dgm:cxn modelId="{15BADC4C-0883-4E6F-A040-9BE138709082}" srcId="{2AD1D386-9552-4D31-90A0-14145EEEB3A7}" destId="{9845EE77-C277-49D0-B5B3-978267D746EF}" srcOrd="0" destOrd="0" parTransId="{6BB9C052-FC70-4C77-BC89-4F26FD6D4A8A}" sibTransId="{114D12E3-F029-4039-9295-646C0E49CDCE}"/>
    <dgm:cxn modelId="{9797345E-12DE-4E7A-9D3C-A3EF13A6F44E}" srcId="{DD98920A-75BB-4535-99C2-3B6192F4BDE4}" destId="{2AD1D386-9552-4D31-90A0-14145EEEB3A7}" srcOrd="0" destOrd="0" parTransId="{5B23A33C-0C0F-48B2-894A-DA5D6FFD4B32}" sibTransId="{216D903F-033B-4178-BC40-B3077AB87104}"/>
    <dgm:cxn modelId="{AE94C16F-D7D2-4C91-9013-87417F59A81A}" type="presParOf" srcId="{CEE31ECD-6A4C-4081-92F5-74C8C74089D7}" destId="{09544157-A78F-43B6-9028-DF2F5F424FDC}" srcOrd="0" destOrd="0" presId="urn:microsoft.com/office/officeart/2005/8/layout/radial3"/>
    <dgm:cxn modelId="{65775B0D-E181-4937-ACC9-9294BAED3E26}" type="presParOf" srcId="{09544157-A78F-43B6-9028-DF2F5F424FDC}" destId="{0513E1FC-A9D7-45D4-839E-F54AEC13DAEF}" srcOrd="0" destOrd="0" presId="urn:microsoft.com/office/officeart/2005/8/layout/radial3"/>
    <dgm:cxn modelId="{8544EA10-0BD7-44BD-9162-B9A574192870}" type="presParOf" srcId="{09544157-A78F-43B6-9028-DF2F5F424FDC}" destId="{55EC9E6F-7538-45AE-B5C3-4D1C72619353}" srcOrd="1" destOrd="0" presId="urn:microsoft.com/office/officeart/2005/8/layout/radial3"/>
    <dgm:cxn modelId="{C6062649-5470-4DCA-8DF6-AAC961265E9E}" type="presParOf" srcId="{09544157-A78F-43B6-9028-DF2F5F424FDC}" destId="{8D59F236-B5EC-4A03-9AB2-D83FB6B5B6CF}" srcOrd="2" destOrd="0" presId="urn:microsoft.com/office/officeart/2005/8/layout/radial3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9719284-169E-4CAC-9D17-B877C84AFBFF}" type="doc">
      <dgm:prSet loTypeId="urn:microsoft.com/office/officeart/2005/8/layout/cycle1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7B59FA5-DF05-4F17-A409-8E228FB0B967}">
      <dgm:prSet phldrT="[Text]"/>
      <dgm:spPr/>
      <dgm:t>
        <a:bodyPr/>
        <a:lstStyle/>
        <a:p>
          <a:r>
            <a:rPr lang="en-US" dirty="0"/>
            <a:t>Process</a:t>
          </a:r>
        </a:p>
      </dgm:t>
    </dgm:pt>
    <dgm:pt modelId="{C18FAA80-5DFF-4C9F-9F32-BA278B351EE2}" type="sibTrans" cxnId="{940827BC-FE0E-435F-9C37-3920BAD141C0}">
      <dgm:prSet/>
      <dgm:spPr/>
      <dgm:t>
        <a:bodyPr/>
        <a:lstStyle/>
        <a:p>
          <a:endParaRPr lang="en-US"/>
        </a:p>
      </dgm:t>
    </dgm:pt>
    <dgm:pt modelId="{C562F5C0-9385-4288-AE75-6D865557CBBE}" type="parTrans" cxnId="{940827BC-FE0E-435F-9C37-3920BAD141C0}">
      <dgm:prSet/>
      <dgm:spPr/>
      <dgm:t>
        <a:bodyPr/>
        <a:lstStyle/>
        <a:p>
          <a:endParaRPr lang="en-US"/>
        </a:p>
      </dgm:t>
    </dgm:pt>
    <dgm:pt modelId="{609863B3-1C69-45D5-B0F4-A5F8BB79D2FD}">
      <dgm:prSet phldrT="[Text]"/>
      <dgm:spPr/>
      <dgm:t>
        <a:bodyPr/>
        <a:lstStyle/>
        <a:p>
          <a:r>
            <a:rPr lang="en-US" dirty="0"/>
            <a:t>Complete Abandon Defer </a:t>
          </a:r>
          <a:r>
            <a:rPr lang="en-US" dirty="0" err="1"/>
            <a:t>Deadletter</a:t>
          </a:r>
          <a:endParaRPr lang="en-US" dirty="0"/>
        </a:p>
      </dgm:t>
    </dgm:pt>
    <dgm:pt modelId="{A0E3D968-C45A-4CD6-8111-BD8B677DF8A8}" type="sibTrans" cxnId="{A6065730-6533-46E0-A19F-E9BBFE91CBD0}">
      <dgm:prSet/>
      <dgm:spPr/>
      <dgm:t>
        <a:bodyPr/>
        <a:lstStyle/>
        <a:p>
          <a:endParaRPr lang="en-US"/>
        </a:p>
      </dgm:t>
    </dgm:pt>
    <dgm:pt modelId="{9BABD8C8-D3C0-4679-A10B-F61C3E65FCE1}" type="parTrans" cxnId="{A6065730-6533-46E0-A19F-E9BBFE91CBD0}">
      <dgm:prSet/>
      <dgm:spPr/>
      <dgm:t>
        <a:bodyPr/>
        <a:lstStyle/>
        <a:p>
          <a:endParaRPr lang="en-US"/>
        </a:p>
      </dgm:t>
    </dgm:pt>
    <dgm:pt modelId="{451A9233-31CD-45E2-AC1D-DAF68E1B0685}" type="pres">
      <dgm:prSet presAssocID="{69719284-169E-4CAC-9D17-B877C84AFBFF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1EA4F77-4E59-4B82-A213-EAF83E654A96}" type="pres">
      <dgm:prSet presAssocID="{609863B3-1C69-45D5-B0F4-A5F8BB79D2FD}" presName="dummy" presStyleCnt="0"/>
      <dgm:spPr/>
    </dgm:pt>
    <dgm:pt modelId="{EF824CA8-9F91-4887-8756-053483482399}" type="pres">
      <dgm:prSet presAssocID="{609863B3-1C69-45D5-B0F4-A5F8BB79D2FD}" presName="node" presStyleLbl="revTx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C435A70-C220-4E46-A928-F4F1C184542A}" type="pres">
      <dgm:prSet presAssocID="{A0E3D968-C45A-4CD6-8111-BD8B677DF8A8}" presName="sibTrans" presStyleLbl="node1" presStyleIdx="0" presStyleCnt="2" custLinFactNeighborY="667"/>
      <dgm:spPr/>
      <dgm:t>
        <a:bodyPr/>
        <a:lstStyle/>
        <a:p>
          <a:endParaRPr lang="en-US"/>
        </a:p>
      </dgm:t>
    </dgm:pt>
    <dgm:pt modelId="{F2ABC3E1-7128-4287-998C-BEAF07A1F639}" type="pres">
      <dgm:prSet presAssocID="{E7B59FA5-DF05-4F17-A409-8E228FB0B967}" presName="dummy" presStyleCnt="0"/>
      <dgm:spPr/>
    </dgm:pt>
    <dgm:pt modelId="{C0BA17BB-D015-4260-AE29-29ADFD7A68BD}" type="pres">
      <dgm:prSet presAssocID="{E7B59FA5-DF05-4F17-A409-8E228FB0B967}" presName="node" presStyleLbl="revTx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E604982-FE1D-4293-B776-416BCDF7EBAB}" type="pres">
      <dgm:prSet presAssocID="{C18FAA80-5DFF-4C9F-9F32-BA278B351EE2}" presName="sibTrans" presStyleLbl="node1" presStyleIdx="1" presStyleCnt="2"/>
      <dgm:spPr/>
      <dgm:t>
        <a:bodyPr/>
        <a:lstStyle/>
        <a:p>
          <a:endParaRPr lang="en-US"/>
        </a:p>
      </dgm:t>
    </dgm:pt>
  </dgm:ptLst>
  <dgm:cxnLst>
    <dgm:cxn modelId="{5589A4DD-85AF-440F-AF8E-CF748D792F83}" type="presOf" srcId="{C18FAA80-5DFF-4C9F-9F32-BA278B351EE2}" destId="{4E604982-FE1D-4293-B776-416BCDF7EBAB}" srcOrd="0" destOrd="0" presId="urn:microsoft.com/office/officeart/2005/8/layout/cycle1"/>
    <dgm:cxn modelId="{030E1017-6913-42BC-8E58-7D649741D318}" type="presOf" srcId="{A0E3D968-C45A-4CD6-8111-BD8B677DF8A8}" destId="{BC435A70-C220-4E46-A928-F4F1C184542A}" srcOrd="0" destOrd="0" presId="urn:microsoft.com/office/officeart/2005/8/layout/cycle1"/>
    <dgm:cxn modelId="{A6065730-6533-46E0-A19F-E9BBFE91CBD0}" srcId="{69719284-169E-4CAC-9D17-B877C84AFBFF}" destId="{609863B3-1C69-45D5-B0F4-A5F8BB79D2FD}" srcOrd="0" destOrd="0" parTransId="{9BABD8C8-D3C0-4679-A10B-F61C3E65FCE1}" sibTransId="{A0E3D968-C45A-4CD6-8111-BD8B677DF8A8}"/>
    <dgm:cxn modelId="{B78D7CCB-F24C-40BE-94C4-88DB3A018CB8}" type="presOf" srcId="{E7B59FA5-DF05-4F17-A409-8E228FB0B967}" destId="{C0BA17BB-D015-4260-AE29-29ADFD7A68BD}" srcOrd="0" destOrd="0" presId="urn:microsoft.com/office/officeart/2005/8/layout/cycle1"/>
    <dgm:cxn modelId="{AAE36F33-BB05-4392-91B7-BAA45D84E3DB}" type="presOf" srcId="{69719284-169E-4CAC-9D17-B877C84AFBFF}" destId="{451A9233-31CD-45E2-AC1D-DAF68E1B0685}" srcOrd="0" destOrd="0" presId="urn:microsoft.com/office/officeart/2005/8/layout/cycle1"/>
    <dgm:cxn modelId="{6CF5B4E9-40A4-4436-BFDF-FB782EC8DF31}" type="presOf" srcId="{609863B3-1C69-45D5-B0F4-A5F8BB79D2FD}" destId="{EF824CA8-9F91-4887-8756-053483482399}" srcOrd="0" destOrd="0" presId="urn:microsoft.com/office/officeart/2005/8/layout/cycle1"/>
    <dgm:cxn modelId="{940827BC-FE0E-435F-9C37-3920BAD141C0}" srcId="{69719284-169E-4CAC-9D17-B877C84AFBFF}" destId="{E7B59FA5-DF05-4F17-A409-8E228FB0B967}" srcOrd="1" destOrd="0" parTransId="{C562F5C0-9385-4288-AE75-6D865557CBBE}" sibTransId="{C18FAA80-5DFF-4C9F-9F32-BA278B351EE2}"/>
    <dgm:cxn modelId="{C3C6D3E0-0E85-44A1-9A92-277A234FD890}" type="presParOf" srcId="{451A9233-31CD-45E2-AC1D-DAF68E1B0685}" destId="{E1EA4F77-4E59-4B82-A213-EAF83E654A96}" srcOrd="0" destOrd="0" presId="urn:microsoft.com/office/officeart/2005/8/layout/cycle1"/>
    <dgm:cxn modelId="{FFF10480-3848-4FF6-A041-D997D792A226}" type="presParOf" srcId="{451A9233-31CD-45E2-AC1D-DAF68E1B0685}" destId="{EF824CA8-9F91-4887-8756-053483482399}" srcOrd="1" destOrd="0" presId="urn:microsoft.com/office/officeart/2005/8/layout/cycle1"/>
    <dgm:cxn modelId="{3B591278-F295-4608-ACB8-0F8EE89BD2AE}" type="presParOf" srcId="{451A9233-31CD-45E2-AC1D-DAF68E1B0685}" destId="{BC435A70-C220-4E46-A928-F4F1C184542A}" srcOrd="2" destOrd="0" presId="urn:microsoft.com/office/officeart/2005/8/layout/cycle1"/>
    <dgm:cxn modelId="{774C75D9-8A94-40F4-A4E6-DC9FC6D39DC0}" type="presParOf" srcId="{451A9233-31CD-45E2-AC1D-DAF68E1B0685}" destId="{F2ABC3E1-7128-4287-998C-BEAF07A1F639}" srcOrd="3" destOrd="0" presId="urn:microsoft.com/office/officeart/2005/8/layout/cycle1"/>
    <dgm:cxn modelId="{82D0011F-862E-42B1-BB50-3F1509F66FDE}" type="presParOf" srcId="{451A9233-31CD-45E2-AC1D-DAF68E1B0685}" destId="{C0BA17BB-D015-4260-AE29-29ADFD7A68BD}" srcOrd="4" destOrd="0" presId="urn:microsoft.com/office/officeart/2005/8/layout/cycle1"/>
    <dgm:cxn modelId="{D9297034-137E-4FDD-9964-34CDED76747C}" type="presParOf" srcId="{451A9233-31CD-45E2-AC1D-DAF68E1B0685}" destId="{4E604982-FE1D-4293-B776-416BCDF7EBAB}" srcOrd="5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13E1FC-A9D7-45D4-839E-F54AEC13DAEF}">
      <dsp:nvSpPr>
        <dsp:cNvPr id="0" name=""/>
        <dsp:cNvSpPr/>
      </dsp:nvSpPr>
      <dsp:spPr>
        <a:xfrm>
          <a:off x="861684" y="1014850"/>
          <a:ext cx="2146652" cy="2146652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err="1"/>
            <a:t>MessageSender</a:t>
          </a:r>
          <a:endParaRPr lang="en-US" sz="1800" kern="1200" dirty="0"/>
        </a:p>
      </dsp:txBody>
      <dsp:txXfrm>
        <a:off x="1176054" y="1329220"/>
        <a:ext cx="1517912" cy="1517912"/>
      </dsp:txXfrm>
    </dsp:sp>
    <dsp:sp modelId="{55EC9E6F-7538-45AE-B5C3-4D1C72619353}">
      <dsp:nvSpPr>
        <dsp:cNvPr id="0" name=""/>
        <dsp:cNvSpPr/>
      </dsp:nvSpPr>
      <dsp:spPr>
        <a:xfrm>
          <a:off x="253448" y="-161296"/>
          <a:ext cx="3437133" cy="3306456"/>
        </a:xfrm>
        <a:prstGeom prst="ellipse">
          <a:avLst/>
        </a:prstGeom>
        <a:solidFill>
          <a:srgbClr val="5B9BD5">
            <a:alpha val="30196"/>
          </a:srgb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800" kern="1200" dirty="0"/>
        </a:p>
      </dsp:txBody>
      <dsp:txXfrm>
        <a:off x="756804" y="322923"/>
        <a:ext cx="2430421" cy="2338018"/>
      </dsp:txXfrm>
    </dsp:sp>
    <dsp:sp modelId="{8D59F236-B5EC-4A03-9AB2-D83FB6B5B6CF}">
      <dsp:nvSpPr>
        <dsp:cNvPr id="0" name=""/>
        <dsp:cNvSpPr/>
      </dsp:nvSpPr>
      <dsp:spPr>
        <a:xfrm>
          <a:off x="242763" y="1009185"/>
          <a:ext cx="3368258" cy="3368258"/>
        </a:xfrm>
        <a:prstGeom prst="ellipse">
          <a:avLst/>
        </a:prstGeom>
        <a:solidFill>
          <a:srgbClr val="5B9BD5">
            <a:alpha val="30196"/>
          </a:srgb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800" kern="1200" dirty="0"/>
        </a:p>
      </dsp:txBody>
      <dsp:txXfrm>
        <a:off x="736033" y="1502455"/>
        <a:ext cx="2381718" cy="238171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13E1FC-A9D7-45D4-839E-F54AEC13DAEF}">
      <dsp:nvSpPr>
        <dsp:cNvPr id="0" name=""/>
        <dsp:cNvSpPr/>
      </dsp:nvSpPr>
      <dsp:spPr>
        <a:xfrm>
          <a:off x="861684" y="1014850"/>
          <a:ext cx="2146652" cy="2146652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err="1"/>
            <a:t>MessageReceiver</a:t>
          </a:r>
          <a:endParaRPr lang="en-US" sz="1600" kern="1200" dirty="0"/>
        </a:p>
      </dsp:txBody>
      <dsp:txXfrm>
        <a:off x="1176054" y="1329220"/>
        <a:ext cx="1517912" cy="1517912"/>
      </dsp:txXfrm>
    </dsp:sp>
    <dsp:sp modelId="{55EC9E6F-7538-45AE-B5C3-4D1C72619353}">
      <dsp:nvSpPr>
        <dsp:cNvPr id="0" name=""/>
        <dsp:cNvSpPr/>
      </dsp:nvSpPr>
      <dsp:spPr>
        <a:xfrm>
          <a:off x="234185" y="-141145"/>
          <a:ext cx="3437133" cy="3306456"/>
        </a:xfrm>
        <a:prstGeom prst="ellipse">
          <a:avLst/>
        </a:prstGeom>
        <a:solidFill>
          <a:srgbClr val="5B9BD5">
            <a:alpha val="30196"/>
          </a:srgb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600" kern="1200" dirty="0"/>
        </a:p>
      </dsp:txBody>
      <dsp:txXfrm>
        <a:off x="737541" y="343074"/>
        <a:ext cx="2430421" cy="2338018"/>
      </dsp:txXfrm>
    </dsp:sp>
    <dsp:sp modelId="{8D59F236-B5EC-4A03-9AB2-D83FB6B5B6CF}">
      <dsp:nvSpPr>
        <dsp:cNvPr id="0" name=""/>
        <dsp:cNvSpPr/>
      </dsp:nvSpPr>
      <dsp:spPr>
        <a:xfrm>
          <a:off x="250881" y="1028266"/>
          <a:ext cx="3368258" cy="3368258"/>
        </a:xfrm>
        <a:prstGeom prst="ellipse">
          <a:avLst/>
        </a:prstGeom>
        <a:solidFill>
          <a:srgbClr val="5B9BD5">
            <a:alpha val="30196"/>
          </a:srgb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600" kern="1200" dirty="0"/>
        </a:p>
      </dsp:txBody>
      <dsp:txXfrm>
        <a:off x="744151" y="1521536"/>
        <a:ext cx="2381718" cy="238171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824CA8-9F91-4887-8756-053483482399}">
      <dsp:nvSpPr>
        <dsp:cNvPr id="0" name=""/>
        <dsp:cNvSpPr/>
      </dsp:nvSpPr>
      <dsp:spPr>
        <a:xfrm>
          <a:off x="1836698" y="835308"/>
          <a:ext cx="1123478" cy="11234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/>
            <a:t>Complete Abandon Defer </a:t>
          </a:r>
          <a:r>
            <a:rPr lang="en-US" sz="1900" kern="1200" dirty="0" err="1"/>
            <a:t>Deadletter</a:t>
          </a:r>
          <a:endParaRPr lang="en-US" sz="1900" kern="1200" dirty="0"/>
        </a:p>
      </dsp:txBody>
      <dsp:txXfrm>
        <a:off x="1836698" y="835308"/>
        <a:ext cx="1123478" cy="1123478"/>
      </dsp:txXfrm>
    </dsp:sp>
    <dsp:sp modelId="{BC435A70-C220-4E46-A928-F4F1C184542A}">
      <dsp:nvSpPr>
        <dsp:cNvPr id="0" name=""/>
        <dsp:cNvSpPr/>
      </dsp:nvSpPr>
      <dsp:spPr>
        <a:xfrm>
          <a:off x="325467" y="257305"/>
          <a:ext cx="2310305" cy="2310305"/>
        </a:xfrm>
        <a:prstGeom prst="circularArrow">
          <a:avLst>
            <a:gd name="adj1" fmla="val 9483"/>
            <a:gd name="adj2" fmla="val 684942"/>
            <a:gd name="adj3" fmla="val 7850838"/>
            <a:gd name="adj4" fmla="val 2264219"/>
            <a:gd name="adj5" fmla="val 11063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0BA17BB-D015-4260-AE29-29ADFD7A68BD}">
      <dsp:nvSpPr>
        <dsp:cNvPr id="0" name=""/>
        <dsp:cNvSpPr/>
      </dsp:nvSpPr>
      <dsp:spPr>
        <a:xfrm>
          <a:off x="1063" y="835308"/>
          <a:ext cx="1123478" cy="11234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/>
            <a:t>Process</a:t>
          </a:r>
        </a:p>
      </dsp:txBody>
      <dsp:txXfrm>
        <a:off x="1063" y="835308"/>
        <a:ext cx="1123478" cy="1123478"/>
      </dsp:txXfrm>
    </dsp:sp>
    <dsp:sp modelId="{4E604982-FE1D-4293-B776-416BCDF7EBAB}">
      <dsp:nvSpPr>
        <dsp:cNvPr id="0" name=""/>
        <dsp:cNvSpPr/>
      </dsp:nvSpPr>
      <dsp:spPr>
        <a:xfrm>
          <a:off x="325467" y="241895"/>
          <a:ext cx="2310305" cy="2310305"/>
        </a:xfrm>
        <a:prstGeom prst="circularArrow">
          <a:avLst>
            <a:gd name="adj1" fmla="val 9483"/>
            <a:gd name="adj2" fmla="val 684942"/>
            <a:gd name="adj3" fmla="val 18650838"/>
            <a:gd name="adj4" fmla="val 13064219"/>
            <a:gd name="adj5" fmla="val 11063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3">
  <dgm:title val=""/>
  <dgm:desc val=""/>
  <dgm:catLst>
    <dgm:cat type="relationship" pri="31000"/>
    <dgm:cat type="cycle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/>
    <dgm:ruleLst/>
    <dgm:layoutNode name="radial">
      <dgm:varLst>
        <dgm:animLvl val="ctr"/>
      </dgm:varLst>
      <dgm:choose name="Name0">
        <dgm:if name="Name1" func="var" arg="dir" op="equ" val="norm">
          <dgm:choose name="Name2">
            <dgm:if name="Name3" axis="ch ch" ptType="node node" st="1 1" cnt="1 0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else name="Name4">
              <dgm:alg type="cycle">
                <dgm:param type="stAng" val="0"/>
                <dgm:param type="spanAng" val="360"/>
                <dgm:param type="ctrShpMap" val="fNode"/>
              </dgm:alg>
            </dgm:else>
          </dgm:choose>
        </dgm:if>
        <dgm:else name="Name5">
          <dgm:alg type="cycle">
            <dgm:param type="stAng" val="0"/>
            <dgm:param type="spanAng" val="-360"/>
            <dgm:param type="ctrShpMap" val="fNode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enterShape" refType="w"/>
        <dgm:constr type="h" for="ch" forName="centerShape" refType="h"/>
        <dgm:constr type="w" for="ch" forName="node" refType="w" fact="0.5"/>
        <dgm:constr type="h" for="ch" forName="node" refType="h" fact="0.5"/>
        <dgm:constr type="sp" refType="w" refFor="ch" refForName="node" fact="-0.2"/>
        <dgm:constr type="sibSp" refType="w" refFor="ch" refForName="node" fact="-0.2"/>
        <dgm:constr type="primFontSz" for="ch" forName="centerShape" val="65"/>
        <dgm:constr type="primFontSz" for="des" forName="node" val="65"/>
        <dgm:constr type="primFontSz" for="ch" forName="node" refType="primFontSz" refFor="ch" refForName="centerShape" op="lte"/>
      </dgm:constrLst>
      <dgm:ruleLst/>
      <dgm:forEach name="Name6" axis="ch" ptType="node" cnt="1">
        <dgm:layoutNode name="centerShape" styleLbl="vennNode1"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7" axis="ch" ptType="node">
          <dgm:layoutNode name="node" styleLbl="venn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3">
  <dgm:title val=""/>
  <dgm:desc val=""/>
  <dgm:catLst>
    <dgm:cat type="relationship" pri="31000"/>
    <dgm:cat type="cycle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/>
    <dgm:ruleLst/>
    <dgm:layoutNode name="radial">
      <dgm:varLst>
        <dgm:animLvl val="ctr"/>
      </dgm:varLst>
      <dgm:choose name="Name0">
        <dgm:if name="Name1" func="var" arg="dir" op="equ" val="norm">
          <dgm:choose name="Name2">
            <dgm:if name="Name3" axis="ch ch" ptType="node node" st="1 1" cnt="1 0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else name="Name4">
              <dgm:alg type="cycle">
                <dgm:param type="stAng" val="0"/>
                <dgm:param type="spanAng" val="360"/>
                <dgm:param type="ctrShpMap" val="fNode"/>
              </dgm:alg>
            </dgm:else>
          </dgm:choose>
        </dgm:if>
        <dgm:else name="Name5">
          <dgm:alg type="cycle">
            <dgm:param type="stAng" val="0"/>
            <dgm:param type="spanAng" val="-360"/>
            <dgm:param type="ctrShpMap" val="fNode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enterShape" refType="w"/>
        <dgm:constr type="h" for="ch" forName="centerShape" refType="h"/>
        <dgm:constr type="w" for="ch" forName="node" refType="w" fact="0.5"/>
        <dgm:constr type="h" for="ch" forName="node" refType="h" fact="0.5"/>
        <dgm:constr type="sp" refType="w" refFor="ch" refForName="node" fact="-0.2"/>
        <dgm:constr type="sibSp" refType="w" refFor="ch" refForName="node" fact="-0.2"/>
        <dgm:constr type="primFontSz" for="ch" forName="centerShape" val="65"/>
        <dgm:constr type="primFontSz" for="des" forName="node" val="65"/>
        <dgm:constr type="primFontSz" for="ch" forName="node" refType="primFontSz" refFor="ch" refForName="centerShape" op="lte"/>
      </dgm:constrLst>
      <dgm:ruleLst/>
      <dgm:forEach name="Name6" axis="ch" ptType="node" cnt="1">
        <dgm:layoutNode name="centerShape" styleLbl="vennNode1"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7" axis="ch" ptType="node">
          <dgm:layoutNode name="node" styleLbl="venn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354F2C-64CD-403B-82AC-894A80BF8B5D}" type="datetimeFigureOut">
              <a:rPr lang="en-CA" smtClean="0"/>
              <a:t>2016-10-12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BC0A21-6C70-4DBD-9993-01A1989983D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399296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</a:t>
            </a:r>
            <a:r>
              <a:rPr lang="en-US" baseline="30000" dirty="0"/>
              <a:t>th</a:t>
            </a:r>
            <a:r>
              <a:rPr lang="en-US" dirty="0"/>
              <a:t> oldest</a:t>
            </a:r>
            <a:r>
              <a:rPr lang="en-US" baseline="0" dirty="0"/>
              <a:t> Azure service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BC0A21-6C70-4DBD-9993-01A1989983DD}" type="slidenum">
              <a:rPr lang="en-CA" smtClean="0"/>
              <a:t>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392650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Centralized DLQ</a:t>
            </a:r>
          </a:p>
          <a:p>
            <a:pPr marL="171450" indent="-171450">
              <a:buFontTx/>
              <a:buChar char="-"/>
            </a:pPr>
            <a:r>
              <a:rPr lang="en-US" dirty="0"/>
              <a:t>Dynamic property “</a:t>
            </a:r>
            <a:r>
              <a:rPr lang="en-US" dirty="0" err="1"/>
              <a:t>DeadLetterSource</a:t>
            </a:r>
            <a:r>
              <a:rPr lang="en-US" dirty="0"/>
              <a:t>”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BC0A21-6C70-4DBD-9993-01A1989983DD}" type="slidenum">
              <a:rPr lang="en-CA" smtClean="0"/>
              <a:t>25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539843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/>
              <a:t>RetryPolicy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exception.IsTransient</a:t>
            </a:r>
            <a:endParaRPr lang="en-US" dirty="0"/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BC0A21-6C70-4DBD-9993-01A1989983DD}" type="slidenum">
              <a:rPr lang="en-CA" smtClean="0"/>
              <a:t>29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663300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BC0A21-6C70-4DBD-9993-01A1989983DD}" type="slidenum">
              <a:rPr lang="en-CA" smtClean="0"/>
              <a:t>33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977951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 smtClean="0"/>
              <a:t>Pay as you go</a:t>
            </a:r>
          </a:p>
          <a:p>
            <a:pPr marL="228600" indent="-228600">
              <a:buAutoNum type="arabicPeriod"/>
            </a:pPr>
            <a:r>
              <a:rPr lang="en-US" dirty="0" smtClean="0"/>
              <a:t>SLA and support by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msft</a:t>
            </a:r>
            <a:endParaRPr lang="en-US" baseline="0" dirty="0" smtClean="0"/>
          </a:p>
          <a:p>
            <a:pPr marL="228600" indent="-228600">
              <a:buAutoNum type="arabicPeriod"/>
            </a:pPr>
            <a:r>
              <a:rPr lang="en-US" baseline="0" dirty="0" smtClean="0"/>
              <a:t>Elasticity and scalability of Azure</a:t>
            </a:r>
            <a:endParaRPr lang="en-US" dirty="0" smtClean="0"/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BC0A21-6C70-4DBD-9993-01A1989983DD}" type="slidenum">
              <a:rPr lang="en-CA" smtClean="0"/>
              <a:t>36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237835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do we need messaging? Why can’t we build systems the way those where build in the past?</a:t>
            </a:r>
          </a:p>
          <a:p>
            <a:r>
              <a:rPr lang="en-US" dirty="0"/>
              <a:t>What’s wrong with layered architecture?</a:t>
            </a:r>
          </a:p>
          <a:p>
            <a:endParaRPr lang="en-US" dirty="0"/>
          </a:p>
          <a:p>
            <a:r>
              <a:rPr lang="en-US" dirty="0"/>
              <a:t>Temporal coupling –</a:t>
            </a:r>
            <a:r>
              <a:rPr lang="en-US" baseline="0" dirty="0"/>
              <a:t> RPC / Synchronous communication (calls with assumptions that components are online at the same time)</a:t>
            </a:r>
            <a:endParaRPr lang="en-US" dirty="0"/>
          </a:p>
          <a:p>
            <a:r>
              <a:rPr lang="en-US" dirty="0" err="1"/>
              <a:t>Spacial</a:t>
            </a:r>
            <a:r>
              <a:rPr lang="en-US" dirty="0"/>
              <a:t> coupling – knowing where components are located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Platform coupling – sending binary files vs Text based</a:t>
            </a:r>
            <a:r>
              <a:rPr lang="en-US" baseline="0" dirty="0"/>
              <a:t> messages</a:t>
            </a:r>
            <a:endParaRPr lang="en-US" dirty="0"/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BC0A21-6C70-4DBD-9993-01A1989983DD}" type="slidenum">
              <a:rPr lang="en-CA" smtClean="0"/>
              <a:t>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620491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BC0A21-6C70-4DBD-9993-01A1989983DD}" type="slidenum">
              <a:rPr lang="en-CA" smtClean="0"/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882716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Focus of this presentation is </a:t>
            </a:r>
            <a:r>
              <a:rPr lang="en-CA" b="1" dirty="0"/>
              <a:t>brokered messaging</a:t>
            </a:r>
            <a:r>
              <a:rPr lang="en-CA" dirty="0"/>
              <a:t>, not relayed messaging</a:t>
            </a:r>
            <a:r>
              <a:rPr lang="en-CA" baseline="0" dirty="0"/>
              <a:t> (Relays) or </a:t>
            </a:r>
            <a:r>
              <a:rPr lang="en-CA" baseline="0" dirty="0" err="1"/>
              <a:t>EventHubs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2571CC-CB47-453F-9882-C6D2B0397ED5}" type="slidenum">
              <a:rPr lang="en-CA" smtClean="0"/>
              <a:t>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594070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2571CC-CB47-453F-9882-C6D2B0397ED5}" type="slidenum">
              <a:rPr lang="en-CA" smtClean="0"/>
              <a:t>10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962923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256KB vs 1MB</a:t>
            </a:r>
          </a:p>
          <a:p>
            <a:r>
              <a:rPr lang="en-US" dirty="0"/>
              <a:t>64KB</a:t>
            </a:r>
            <a:r>
              <a:rPr lang="en-US" baseline="0" dirty="0"/>
              <a:t> headers for both tiers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BC0A21-6C70-4DBD-9993-01A1989983DD}" type="slidenum">
              <a:rPr lang="en-CA" smtClean="0"/>
              <a:t>11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451742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BC0A21-6C70-4DBD-9993-01A1989983DD}" type="slidenum">
              <a:rPr lang="en-CA" smtClean="0"/>
              <a:t>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581466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do we need messaging? Why can’t we build systems the way those where build in the past?</a:t>
            </a:r>
          </a:p>
          <a:p>
            <a:r>
              <a:rPr lang="en-US" dirty="0"/>
              <a:t>What’s wrong with layered architecture?</a:t>
            </a:r>
          </a:p>
          <a:p>
            <a:endParaRPr lang="en-US" dirty="0"/>
          </a:p>
          <a:p>
            <a:r>
              <a:rPr lang="en-US" dirty="0"/>
              <a:t>Temporal coupling –</a:t>
            </a:r>
            <a:r>
              <a:rPr lang="en-US" baseline="0" dirty="0"/>
              <a:t> RPC / Synchronous communication (calls with assumptions that components are online at the same time)</a:t>
            </a:r>
            <a:endParaRPr lang="en-US" dirty="0"/>
          </a:p>
          <a:p>
            <a:r>
              <a:rPr lang="en-US" dirty="0" err="1"/>
              <a:t>Spacial</a:t>
            </a:r>
            <a:r>
              <a:rPr lang="en-US" dirty="0"/>
              <a:t> coupling – knowing where components are located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Platform coupling – sending binary files vs Text based</a:t>
            </a:r>
            <a:r>
              <a:rPr lang="en-US" baseline="0" dirty="0"/>
              <a:t> messages</a:t>
            </a:r>
            <a:endParaRPr lang="en-US" dirty="0"/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BC0A21-6C70-4DBD-9993-01A1989983DD}" type="slidenum">
              <a:rPr lang="en-CA" smtClean="0"/>
              <a:t>14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896711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BC0A21-6C70-4DBD-9993-01A1989983DD}" type="slidenum">
              <a:rPr lang="en-CA" smtClean="0"/>
              <a:t>24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588753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B29BA-2104-4451-A517-F7B04700714B}" type="datetimeFigureOut">
              <a:rPr lang="en-CA" smtClean="0"/>
              <a:t>2016-10-12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F874A-A1FA-4C87-9A60-6A4560AB678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862915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B29BA-2104-4451-A517-F7B04700714B}" type="datetimeFigureOut">
              <a:rPr lang="en-CA" smtClean="0"/>
              <a:t>2016-10-12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F874A-A1FA-4C87-9A60-6A4560AB678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715776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B29BA-2104-4451-A517-F7B04700714B}" type="datetimeFigureOut">
              <a:rPr lang="en-CA" smtClean="0"/>
              <a:t>2016-10-12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F874A-A1FA-4C87-9A60-6A4560AB678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164609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B29BA-2104-4451-A517-F7B04700714B}" type="datetimeFigureOut">
              <a:rPr lang="en-CA" smtClean="0"/>
              <a:t>2016-10-12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F874A-A1FA-4C87-9A60-6A4560AB678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517053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B29BA-2104-4451-A517-F7B04700714B}" type="datetimeFigureOut">
              <a:rPr lang="en-CA" smtClean="0"/>
              <a:t>2016-10-12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F874A-A1FA-4C87-9A60-6A4560AB678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728263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B29BA-2104-4451-A517-F7B04700714B}" type="datetimeFigureOut">
              <a:rPr lang="en-CA" smtClean="0"/>
              <a:t>2016-10-12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F874A-A1FA-4C87-9A60-6A4560AB678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896222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B29BA-2104-4451-A517-F7B04700714B}" type="datetimeFigureOut">
              <a:rPr lang="en-CA" smtClean="0"/>
              <a:t>2016-10-12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F874A-A1FA-4C87-9A60-6A4560AB678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317678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B29BA-2104-4451-A517-F7B04700714B}" type="datetimeFigureOut">
              <a:rPr lang="en-CA" smtClean="0"/>
              <a:t>2016-10-12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F874A-A1FA-4C87-9A60-6A4560AB678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495247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B29BA-2104-4451-A517-F7B04700714B}" type="datetimeFigureOut">
              <a:rPr lang="en-CA" smtClean="0"/>
              <a:t>2016-10-12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F874A-A1FA-4C87-9A60-6A4560AB678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338446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B29BA-2104-4451-A517-F7B04700714B}" type="datetimeFigureOut">
              <a:rPr lang="en-CA" smtClean="0"/>
              <a:t>2016-10-12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F874A-A1FA-4C87-9A60-6A4560AB678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507243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B29BA-2104-4451-A517-F7B04700714B}" type="datetimeFigureOut">
              <a:rPr lang="en-CA" smtClean="0"/>
              <a:t>2016-10-12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F874A-A1FA-4C87-9A60-6A4560AB678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904590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8B29BA-2104-4451-A517-F7B04700714B}" type="datetimeFigureOut">
              <a:rPr lang="en-CA" smtClean="0"/>
              <a:t>2016-10-12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EF874A-A1FA-4C87-9A60-6A4560AB678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598405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microsoft.com/office/2011/relationships/webextension" Target="../webextensions/webextension2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file:///C:\Users\sean\SkyDrive\Tools\ServiceBusExplorer\ServiceBusExplorer.exe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file:///C:\Users\sean\SkyDrive\Tools\ServiceBusExplorer\ServiceBusExplorer.exe" TargetMode="Externa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file:///C:\Users\Sean\SkyDrive\Tools\LINQPad\LINQPad.exe%20%22C:\Users\Sean\Desktop\ASB-AustinAzure\snippets\00.NamespaceManager.linq%22" TargetMode="External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6.xml"/><Relationship Id="rId6" Type="http://schemas.openxmlformats.org/officeDocument/2006/relationships/hyperlink" Target="file:///C:\Users\Sean\SkyDrive\Tools\LINQPad\LINQPad.exe%20%22C:\Users\Sean\Desktop\ASB-AustinAzure\snippets\03.SubscriptionDescription.linq%22" TargetMode="External"/><Relationship Id="rId5" Type="http://schemas.openxmlformats.org/officeDocument/2006/relationships/hyperlink" Target="file:///C:\Users\Sean\SkyDrive\Tools\LINQPad\LINQPad.exe%20%22C:\Users\Sean\Desktop\ASB-AustinAzure\snippets\02.TopicDescription.linq%22" TargetMode="External"/><Relationship Id="rId4" Type="http://schemas.openxmlformats.org/officeDocument/2006/relationships/hyperlink" Target="file:///C:\Users\Sean\SkyDrive\Tools\LINQPad\LINQPad.exe%20%22C:\Users\Sean\Desktop\ASB-AustinAzure\snippets\01.QueueDescription.linq%22" TargetMode="Externa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.xml"/><Relationship Id="rId13" Type="http://schemas.openxmlformats.org/officeDocument/2006/relationships/diagramLayout" Target="../diagrams/layout2.xml"/><Relationship Id="rId3" Type="http://schemas.openxmlformats.org/officeDocument/2006/relationships/hyperlink" Target="file:///C:\Users\Sean\SkyDrive\Tools\LINQPad\LINQPad.exe%20%22C:\Users\Sean\Desktop\ASB-AustinAzure\snippets\05.QueueClient.linq%22" TargetMode="External"/><Relationship Id="rId7" Type="http://schemas.openxmlformats.org/officeDocument/2006/relationships/diagramData" Target="../diagrams/data1.xml"/><Relationship Id="rId12" Type="http://schemas.openxmlformats.org/officeDocument/2006/relationships/diagramData" Target="../diagrams/data2.xml"/><Relationship Id="rId2" Type="http://schemas.openxmlformats.org/officeDocument/2006/relationships/hyperlink" Target="file:///C:\Users\Sean\SkyDrive\Tools\LINQPad\LINQPad.exe%20%22C:\Users\Sean\Desktop\ASB-AustinAzure\snippets\04.BrokeredMessage.linq%22" TargetMode="External"/><Relationship Id="rId16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6" Type="http://schemas.openxmlformats.org/officeDocument/2006/relationships/hyperlink" Target="file:///C:\Users\Sean\SkyDrive\Tools\LINQPad\LINQPad.exe%20%22C:\Users\sean\Desktop\ASB-AustinAzure\snippets\08.MessageSender.MessageReceiver.linq%22" TargetMode="External"/><Relationship Id="rId11" Type="http://schemas.microsoft.com/office/2007/relationships/diagramDrawing" Target="../diagrams/drawing1.xml"/><Relationship Id="rId5" Type="http://schemas.openxmlformats.org/officeDocument/2006/relationships/hyperlink" Target="file:///C:\Users\Sean\SkyDrive\Tools\LINQPad\LINQPad.exe%20%22C:\Users\Sean\Desktop\ASB-AustinAzure\snippets\07.SubscriptionClient.linq%22" TargetMode="External"/><Relationship Id="rId15" Type="http://schemas.openxmlformats.org/officeDocument/2006/relationships/diagramColors" Target="../diagrams/colors2.xml"/><Relationship Id="rId10" Type="http://schemas.openxmlformats.org/officeDocument/2006/relationships/diagramColors" Target="../diagrams/colors1.xml"/><Relationship Id="rId4" Type="http://schemas.openxmlformats.org/officeDocument/2006/relationships/hyperlink" Target="file:///C:\Users\Sean\SkyDrive\Tools\LINQPad\LINQPad.exe%20%22C:\Users\Sean\Desktop\ASB-AustinAzure\snippets\06.TopicClient.linq%22" TargetMode="External"/><Relationship Id="rId9" Type="http://schemas.openxmlformats.org/officeDocument/2006/relationships/diagramQuickStyle" Target="../diagrams/quickStyle1.xml"/><Relationship Id="rId14" Type="http://schemas.openxmlformats.org/officeDocument/2006/relationships/diagramQuickStyle" Target="../diagrams/quickStyle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microsoft.com/office/2011/relationships/webextension" Target="../webextensions/webextension3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diagramLayout" Target="../diagrams/layout3.xml"/><Relationship Id="rId7" Type="http://schemas.openxmlformats.org/officeDocument/2006/relationships/hyperlink" Target="file:///C:\Users\Sean\OneDrive\Tools\LINQPad\LINQPad.exe%20%22C:\Users\Sean\Desktop\snippets\09.OnMessage.linq%22" TargetMode="Externa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Relationship Id="rId9" Type="http://schemas.openxmlformats.org/officeDocument/2006/relationships/hyperlink" Target="file:///C:\Users\Sean\SkyDrive\Tools\LINQPad\LINQPad.exe%20%22C:\Users\Sean\Desktop\ASB-AustinAzure\snippets\09.OnMessage.linq%22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file:///C:\Users\Sean\OneDrive\Tools\LINQPad\LINQPad.exe%20%22C:\Users\Sean\Desktop\snippets\10.PubSub.linq%22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file:///C:\Users\Sean\SkyDrive\Tools\LINQPad\LINQPad.exe%20%22C:\Users\Sean\Desktop\ASB-AustinAzure\snippets\10.PubSub.linq%22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11/relationships/webextension" Target="../webextensions/webextension4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jpeg"/><Relationship Id="rId4" Type="http://schemas.openxmlformats.org/officeDocument/2006/relationships/image" Target="../media/image3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JPG"/><Relationship Id="rId3" Type="http://schemas.openxmlformats.org/officeDocument/2006/relationships/hyperlink" Target="mailto:feldman.sean@gmail.com" TargetMode="External"/><Relationship Id="rId7" Type="http://schemas.openxmlformats.org/officeDocument/2006/relationships/hyperlink" Target="https://www.linqpad.net/" TargetMode="External"/><Relationship Id="rId2" Type="http://schemas.openxmlformats.org/officeDocument/2006/relationships/hyperlink" Target="sfeldman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paolosalvatori/ServiceBusExplorer" TargetMode="External"/><Relationship Id="rId5" Type="http://schemas.openxmlformats.org/officeDocument/2006/relationships/hyperlink" Target="https://github.com/SeanFeldman/ASB-SingaporeMicrosoft" TargetMode="External"/><Relationship Id="rId4" Type="http://schemas.openxmlformats.org/officeDocument/2006/relationships/hyperlink" Target="https://weblogs.asp.net/sfeldman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4" name="Add-in 3" title="Mentimeter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16373028"/>
                  </p:ext>
                </p:extLst>
              </p:nvPr>
            </p:nvGraphicFramePr>
            <p:xfrm>
              <a:off x="0" y="0"/>
              <a:ext cx="12192000" cy="6858000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4" name="Add-in 3" title="Mentimeter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0"/>
                <a:ext cx="12192000" cy="685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55640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solidFill>
            <a:srgbClr val="0070C0"/>
          </a:solidFill>
        </p:spPr>
        <p:txBody>
          <a:bodyPr/>
          <a:lstStyle/>
          <a:p>
            <a:r>
              <a:rPr lang="en-CA" b="1" dirty="0">
                <a:solidFill>
                  <a:schemeClr val="bg1"/>
                </a:solidFill>
              </a:rPr>
              <a:t>ASB Options &amp; Tiers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274642" y="1562100"/>
            <a:ext cx="2828924" cy="4371975"/>
            <a:chOff x="274642" y="1562100"/>
            <a:chExt cx="2828924" cy="4371975"/>
          </a:xfrm>
        </p:grpSpPr>
        <p:sp>
          <p:nvSpPr>
            <p:cNvPr id="8" name="Rechteck 3"/>
            <p:cNvSpPr/>
            <p:nvPr/>
          </p:nvSpPr>
          <p:spPr bwMode="auto">
            <a:xfrm>
              <a:off x="274642" y="1562100"/>
              <a:ext cx="2828924" cy="437197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de-DE" sz="2800" b="1" dirty="0">
                  <a:solidFill>
                    <a:schemeClr val="bg1"/>
                  </a:solidFill>
                  <a:latin typeface="+mj-lt"/>
                  <a:ea typeface="Segoe UI" pitchFamily="34" charset="0"/>
                  <a:cs typeface="Segoe UI" pitchFamily="34" charset="0"/>
                </a:rPr>
                <a:t>On-</a:t>
              </a:r>
              <a:r>
                <a:rPr lang="de-DE" sz="2800" b="1" dirty="0" err="1">
                  <a:solidFill>
                    <a:schemeClr val="bg1"/>
                  </a:solidFill>
                  <a:latin typeface="+mj-lt"/>
                  <a:ea typeface="Segoe UI" pitchFamily="34" charset="0"/>
                  <a:cs typeface="Segoe UI" pitchFamily="34" charset="0"/>
                </a:rPr>
                <a:t>Premises</a:t>
              </a:r>
              <a:r>
                <a:rPr lang="de-DE" sz="2800" b="1" dirty="0">
                  <a:solidFill>
                    <a:schemeClr val="bg1"/>
                  </a:solidFill>
                  <a:latin typeface="+mj-lt"/>
                  <a:ea typeface="Segoe UI" pitchFamily="34" charset="0"/>
                  <a:cs typeface="Segoe UI" pitchFamily="34" charset="0"/>
                </a:rPr>
                <a:t> </a:t>
              </a:r>
              <a:r>
                <a:rPr lang="de-DE" sz="2800" b="1" dirty="0" err="1">
                  <a:solidFill>
                    <a:schemeClr val="bg1"/>
                  </a:solidFill>
                  <a:latin typeface="+mj-lt"/>
                  <a:ea typeface="Segoe UI" pitchFamily="34" charset="0"/>
                  <a:cs typeface="Segoe UI" pitchFamily="34" charset="0"/>
                </a:rPr>
                <a:t>Infra</a:t>
              </a:r>
              <a:r>
                <a:rPr lang="de-DE" sz="2800" b="1" dirty="0">
                  <a:solidFill>
                    <a:schemeClr val="bg1"/>
                  </a:solidFill>
                  <a:latin typeface="+mj-lt"/>
                  <a:ea typeface="Segoe UI" pitchFamily="34" charset="0"/>
                  <a:cs typeface="Segoe UI" pitchFamily="34" charset="0"/>
                </a:rPr>
                <a:t> </a:t>
              </a:r>
              <a:r>
                <a:rPr lang="de-DE" sz="2800" b="1" dirty="0" err="1">
                  <a:solidFill>
                    <a:schemeClr val="bg1"/>
                  </a:solidFill>
                  <a:latin typeface="+mj-lt"/>
                  <a:ea typeface="Segoe UI" pitchFamily="34" charset="0"/>
                  <a:cs typeface="Segoe UI" pitchFamily="34" charset="0"/>
                </a:rPr>
                <a:t>and</a:t>
              </a:r>
              <a:r>
                <a:rPr lang="de-DE" sz="2800" b="1" dirty="0">
                  <a:solidFill>
                    <a:schemeClr val="bg1"/>
                  </a:solidFill>
                  <a:latin typeface="+mj-lt"/>
                  <a:ea typeface="Segoe UI" pitchFamily="34" charset="0"/>
                  <a:cs typeface="Segoe UI" pitchFamily="34" charset="0"/>
                </a:rPr>
                <a:t> </a:t>
              </a:r>
              <a:r>
                <a:rPr lang="de-DE" sz="2800" b="1" dirty="0" err="1">
                  <a:solidFill>
                    <a:schemeClr val="bg1"/>
                  </a:solidFill>
                  <a:latin typeface="+mj-lt"/>
                  <a:ea typeface="Segoe UI" pitchFamily="34" charset="0"/>
                  <a:cs typeface="Segoe UI" pitchFamily="34" charset="0"/>
                </a:rPr>
                <a:t>IaaS</a:t>
              </a:r>
              <a:endParaRPr lang="en-US" sz="2800" b="1" dirty="0">
                <a:solidFill>
                  <a:schemeClr val="bg1"/>
                </a:soli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2" name="Picture 218" descr="Service Bus.png"/>
            <p:cNvPicPr>
              <a:picLocks noChangeAspect="1"/>
            </p:cNvPicPr>
            <p:nvPr/>
          </p:nvPicPr>
          <p:blipFill>
            <a:blip r:embed="rId3" cstate="hq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65402" y="2925772"/>
              <a:ext cx="987421" cy="987421"/>
            </a:xfrm>
            <a:prstGeom prst="rect">
              <a:avLst/>
            </a:prstGeom>
          </p:spPr>
        </p:pic>
        <p:sp>
          <p:nvSpPr>
            <p:cNvPr id="18" name="Textfeld 15"/>
            <p:cNvSpPr txBox="1"/>
            <p:nvPr/>
          </p:nvSpPr>
          <p:spPr>
            <a:xfrm>
              <a:off x="342745" y="4676781"/>
              <a:ext cx="2692719" cy="914400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 anchor="ctr"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de-DE" sz="2000" dirty="0">
                  <a:solidFill>
                    <a:schemeClr val="bg1"/>
                  </a:solidFill>
                </a:rPr>
                <a:t>Service Bus for Windows Server </a:t>
              </a:r>
              <a:br>
                <a:rPr lang="de-DE" sz="2000" dirty="0">
                  <a:solidFill>
                    <a:schemeClr val="bg1"/>
                  </a:solidFill>
                </a:rPr>
              </a:br>
              <a:r>
                <a:rPr lang="de-DE" sz="2000" dirty="0">
                  <a:solidFill>
                    <a:schemeClr val="bg1"/>
                  </a:solidFill>
                </a:rPr>
                <a:t>1.1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cxnSp>
          <p:nvCxnSpPr>
            <p:cNvPr id="23" name="Gerader Verbinder 18"/>
            <p:cNvCxnSpPr/>
            <p:nvPr/>
          </p:nvCxnSpPr>
          <p:spPr>
            <a:xfrm>
              <a:off x="427041" y="4371987"/>
              <a:ext cx="2608423" cy="3185"/>
            </a:xfrm>
            <a:prstGeom prst="line">
              <a:avLst/>
            </a:prstGeom>
            <a:ln w="38100">
              <a:solidFill>
                <a:schemeClr val="bg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/>
          <p:cNvGrpSpPr/>
          <p:nvPr/>
        </p:nvGrpSpPr>
        <p:grpSpPr>
          <a:xfrm>
            <a:off x="3246443" y="1562099"/>
            <a:ext cx="2828924" cy="4371975"/>
            <a:chOff x="3246443" y="1562099"/>
            <a:chExt cx="2828924" cy="4371975"/>
          </a:xfrm>
        </p:grpSpPr>
        <p:sp>
          <p:nvSpPr>
            <p:cNvPr id="10" name="Rechteck 8"/>
            <p:cNvSpPr/>
            <p:nvPr/>
          </p:nvSpPr>
          <p:spPr bwMode="auto">
            <a:xfrm>
              <a:off x="3246443" y="1562099"/>
              <a:ext cx="2828924" cy="437197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de-DE" sz="2800" b="1" dirty="0">
                  <a:solidFill>
                    <a:schemeClr val="bg1"/>
                  </a:solidFill>
                  <a:latin typeface="+mj-lt"/>
                  <a:ea typeface="Segoe UI" pitchFamily="34" charset="0"/>
                  <a:cs typeface="Segoe UI" pitchFamily="34" charset="0"/>
                </a:rPr>
                <a:t>Private </a:t>
              </a:r>
              <a:br>
                <a:rPr lang="de-DE" sz="2800" b="1" dirty="0">
                  <a:solidFill>
                    <a:schemeClr val="bg1"/>
                  </a:solidFill>
                  <a:latin typeface="+mj-lt"/>
                  <a:ea typeface="Segoe UI" pitchFamily="34" charset="0"/>
                  <a:cs typeface="Segoe UI" pitchFamily="34" charset="0"/>
                </a:rPr>
              </a:br>
              <a:r>
                <a:rPr lang="de-DE" sz="2800" b="1" dirty="0">
                  <a:solidFill>
                    <a:schemeClr val="bg1"/>
                  </a:solidFill>
                  <a:latin typeface="+mj-lt"/>
                  <a:ea typeface="Segoe UI" pitchFamily="34" charset="0"/>
                  <a:cs typeface="Segoe UI" pitchFamily="34" charset="0"/>
                </a:rPr>
                <a:t>Cloud</a:t>
              </a:r>
              <a:endParaRPr lang="en-US" sz="2800" b="1" dirty="0">
                <a:solidFill>
                  <a:schemeClr val="bg1"/>
                </a:soli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3" name="Picture 218" descr="Service Bus.png"/>
            <p:cNvPicPr>
              <a:picLocks noChangeAspect="1"/>
            </p:cNvPicPr>
            <p:nvPr/>
          </p:nvPicPr>
          <p:blipFill>
            <a:blip r:embed="rId3" cstate="hq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46727" y="2925772"/>
              <a:ext cx="987421" cy="987421"/>
            </a:xfrm>
            <a:prstGeom prst="rect">
              <a:avLst/>
            </a:prstGeom>
          </p:spPr>
        </p:pic>
        <p:sp>
          <p:nvSpPr>
            <p:cNvPr id="22" name="Textfeld 16"/>
            <p:cNvSpPr txBox="1"/>
            <p:nvPr/>
          </p:nvSpPr>
          <p:spPr>
            <a:xfrm>
              <a:off x="3314545" y="4676781"/>
              <a:ext cx="2692719" cy="1076326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 anchor="ctr"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de-DE" sz="2000" dirty="0">
                  <a:solidFill>
                    <a:schemeClr val="bg1"/>
                  </a:solidFill>
                </a:rPr>
                <a:t>Windows Azure Pack</a:t>
              </a:r>
              <a:br>
                <a:rPr lang="de-DE" sz="2000" dirty="0">
                  <a:solidFill>
                    <a:schemeClr val="bg1"/>
                  </a:solidFill>
                </a:rPr>
              </a:br>
              <a:r>
                <a:rPr lang="de-DE" sz="2000" dirty="0">
                  <a:solidFill>
                    <a:schemeClr val="bg1"/>
                  </a:solidFill>
                </a:rPr>
                <a:t>Service Bus for Windows Server </a:t>
              </a:r>
              <a:br>
                <a:rPr lang="de-DE" sz="2000" dirty="0">
                  <a:solidFill>
                    <a:schemeClr val="bg1"/>
                  </a:solidFill>
                </a:rPr>
              </a:br>
              <a:r>
                <a:rPr lang="de-DE" sz="2000" dirty="0">
                  <a:solidFill>
                    <a:schemeClr val="bg1"/>
                  </a:solidFill>
                </a:rPr>
                <a:t>1.1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cxnSp>
          <p:nvCxnSpPr>
            <p:cNvPr id="24" name="Gerader Verbinder 20"/>
            <p:cNvCxnSpPr/>
            <p:nvPr/>
          </p:nvCxnSpPr>
          <p:spPr>
            <a:xfrm>
              <a:off x="3356692" y="4349759"/>
              <a:ext cx="2608423" cy="3185"/>
            </a:xfrm>
            <a:prstGeom prst="line">
              <a:avLst/>
            </a:prstGeom>
            <a:ln w="38100">
              <a:solidFill>
                <a:schemeClr val="bg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/>
          <p:cNvGrpSpPr/>
          <p:nvPr/>
        </p:nvGrpSpPr>
        <p:grpSpPr>
          <a:xfrm>
            <a:off x="6218244" y="1562098"/>
            <a:ext cx="2828924" cy="4371975"/>
            <a:chOff x="6218244" y="1562098"/>
            <a:chExt cx="2828924" cy="4371975"/>
          </a:xfrm>
        </p:grpSpPr>
        <p:sp>
          <p:nvSpPr>
            <p:cNvPr id="11" name="Rechteck 9"/>
            <p:cNvSpPr/>
            <p:nvPr/>
          </p:nvSpPr>
          <p:spPr bwMode="auto">
            <a:xfrm>
              <a:off x="6218244" y="1562098"/>
              <a:ext cx="2828924" cy="4371975"/>
            </a:xfrm>
            <a:prstGeom prst="rect">
              <a:avLst/>
            </a:prstGeom>
            <a:solidFill>
              <a:schemeClr val="accent1"/>
            </a:solidFill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de-DE" sz="2800" b="1" dirty="0">
                  <a:solidFill>
                    <a:schemeClr val="accent1">
                      <a:lumMod val="50000"/>
                    </a:schemeClr>
                  </a:solidFill>
                  <a:latin typeface="+mj-lt"/>
                  <a:ea typeface="Segoe UI" pitchFamily="34" charset="0"/>
                  <a:cs typeface="Segoe UI" pitchFamily="34" charset="0"/>
                </a:rPr>
                <a:t>Public Cloud (Standard)</a:t>
              </a:r>
              <a:endParaRPr lang="en-US" sz="2800" b="1" dirty="0">
                <a:solidFill>
                  <a:schemeClr val="accent1">
                    <a:lumMod val="50000"/>
                  </a:schemeClr>
                </a:soli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4" name="Picture 218" descr="Service Bus.png"/>
            <p:cNvPicPr>
              <a:picLocks noChangeAspect="1"/>
            </p:cNvPicPr>
            <p:nvPr/>
          </p:nvPicPr>
          <p:blipFill>
            <a:blip r:embed="rId3" cstate="hq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28052" y="2925772"/>
              <a:ext cx="987421" cy="987421"/>
            </a:xfrm>
            <a:prstGeom prst="rect">
              <a:avLst/>
            </a:prstGeom>
          </p:spPr>
        </p:pic>
        <p:cxnSp>
          <p:nvCxnSpPr>
            <p:cNvPr id="25" name="Gerader Verbinder 21"/>
            <p:cNvCxnSpPr/>
            <p:nvPr/>
          </p:nvCxnSpPr>
          <p:spPr>
            <a:xfrm>
              <a:off x="6328494" y="4330705"/>
              <a:ext cx="2608423" cy="3185"/>
            </a:xfrm>
            <a:prstGeom prst="line">
              <a:avLst/>
            </a:prstGeom>
            <a:ln w="38100">
              <a:solidFill>
                <a:schemeClr val="bg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feld 23"/>
            <p:cNvSpPr txBox="1"/>
            <p:nvPr/>
          </p:nvSpPr>
          <p:spPr>
            <a:xfrm>
              <a:off x="6286347" y="4676781"/>
              <a:ext cx="2692719" cy="914400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 anchor="ctr"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de-DE" sz="2000" dirty="0">
                  <a:solidFill>
                    <a:schemeClr val="accent1">
                      <a:lumMod val="50000"/>
                    </a:schemeClr>
                  </a:solidFill>
                </a:rPr>
                <a:t>Microsoft Azure Service Bus</a:t>
              </a:r>
              <a:br>
                <a:rPr lang="de-DE" sz="2000" dirty="0">
                  <a:solidFill>
                    <a:schemeClr val="accent1">
                      <a:lumMod val="50000"/>
                    </a:schemeClr>
                  </a:solidFill>
                </a:rPr>
              </a:br>
              <a:r>
                <a:rPr lang="de-DE" sz="2000" dirty="0">
                  <a:solidFill>
                    <a:schemeClr val="accent1">
                      <a:lumMod val="50000"/>
                    </a:schemeClr>
                  </a:solidFill>
                </a:rPr>
                <a:t>(</a:t>
              </a:r>
              <a:r>
                <a:rPr lang="de-DE" sz="2000" dirty="0" err="1">
                  <a:solidFill>
                    <a:schemeClr val="accent1">
                      <a:lumMod val="50000"/>
                    </a:schemeClr>
                  </a:solidFill>
                </a:rPr>
                <a:t>PaaS</a:t>
              </a:r>
              <a:r>
                <a:rPr lang="de-DE" sz="2000" dirty="0">
                  <a:solidFill>
                    <a:schemeClr val="accent1">
                      <a:lumMod val="50000"/>
                    </a:schemeClr>
                  </a:solidFill>
                </a:rPr>
                <a:t>)</a:t>
              </a:r>
              <a:endParaRPr lang="en-US" sz="2000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9190046" y="1562098"/>
            <a:ext cx="2828924" cy="4371975"/>
            <a:chOff x="9190046" y="1562098"/>
            <a:chExt cx="2828924" cy="4371975"/>
          </a:xfrm>
        </p:grpSpPr>
        <p:sp>
          <p:nvSpPr>
            <p:cNvPr id="9" name="Rechteck 7"/>
            <p:cNvSpPr/>
            <p:nvPr/>
          </p:nvSpPr>
          <p:spPr bwMode="auto">
            <a:xfrm>
              <a:off x="9190046" y="1562098"/>
              <a:ext cx="2828924" cy="4371975"/>
            </a:xfrm>
            <a:prstGeom prst="rect">
              <a:avLst/>
            </a:prstGeom>
            <a:solidFill>
              <a:srgbClr val="44B0FF"/>
            </a:solidFill>
            <a:ln w="28575">
              <a:noFill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de-DE" sz="2800" b="1" dirty="0">
                  <a:solidFill>
                    <a:schemeClr val="accent1">
                      <a:lumMod val="50000"/>
                    </a:schemeClr>
                  </a:solidFill>
                  <a:latin typeface="+mj-lt"/>
                  <a:ea typeface="Segoe UI" pitchFamily="34" charset="0"/>
                  <a:cs typeface="Segoe UI" pitchFamily="34" charset="0"/>
                </a:rPr>
                <a:t>Public Cloud (Premium)</a:t>
              </a:r>
              <a:endParaRPr lang="en-US" sz="2800" b="1" dirty="0">
                <a:solidFill>
                  <a:schemeClr val="accent1">
                    <a:lumMod val="50000"/>
                  </a:schemeClr>
                </a:soli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6" name="Picture 218" descr="Service Bus.png"/>
            <p:cNvPicPr>
              <a:picLocks noChangeAspect="1"/>
            </p:cNvPicPr>
            <p:nvPr/>
          </p:nvPicPr>
          <p:blipFill>
            <a:blip r:embed="rId3" cstate="hq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09377" y="2925772"/>
              <a:ext cx="987421" cy="987421"/>
            </a:xfrm>
            <a:prstGeom prst="rect">
              <a:avLst/>
            </a:prstGeom>
          </p:spPr>
        </p:pic>
        <p:cxnSp>
          <p:nvCxnSpPr>
            <p:cNvPr id="26" name="Gerader Verbinder 22"/>
            <p:cNvCxnSpPr/>
            <p:nvPr/>
          </p:nvCxnSpPr>
          <p:spPr>
            <a:xfrm>
              <a:off x="9300296" y="4324346"/>
              <a:ext cx="2608423" cy="3185"/>
            </a:xfrm>
            <a:prstGeom prst="line">
              <a:avLst/>
            </a:prstGeom>
            <a:ln w="38100">
              <a:solidFill>
                <a:schemeClr val="bg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feld 24"/>
            <p:cNvSpPr txBox="1"/>
            <p:nvPr/>
          </p:nvSpPr>
          <p:spPr>
            <a:xfrm>
              <a:off x="9258147" y="4676781"/>
              <a:ext cx="2692719" cy="914400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 anchor="ctr"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de-DE" sz="2000" dirty="0">
                  <a:solidFill>
                    <a:schemeClr val="accent1">
                      <a:lumMod val="50000"/>
                    </a:schemeClr>
                  </a:solidFill>
                </a:rPr>
                <a:t>Microsoft Azure Service Bus </a:t>
              </a:r>
              <a:br>
                <a:rPr lang="de-DE" sz="2000" dirty="0">
                  <a:solidFill>
                    <a:schemeClr val="accent1">
                      <a:lumMod val="50000"/>
                    </a:schemeClr>
                  </a:solidFill>
                </a:rPr>
              </a:br>
              <a:r>
                <a:rPr lang="de-DE" sz="2000" dirty="0">
                  <a:solidFill>
                    <a:schemeClr val="accent1">
                      <a:lumMod val="50000"/>
                    </a:schemeClr>
                  </a:solidFill>
                </a:rPr>
                <a:t>(</a:t>
              </a:r>
              <a:r>
                <a:rPr lang="de-DE" sz="2000" dirty="0" err="1">
                  <a:solidFill>
                    <a:schemeClr val="accent1">
                      <a:lumMod val="50000"/>
                    </a:schemeClr>
                  </a:solidFill>
                </a:rPr>
                <a:t>PaaS</a:t>
              </a:r>
              <a:r>
                <a:rPr lang="de-DE" sz="2000" dirty="0">
                  <a:solidFill>
                    <a:schemeClr val="accent1">
                      <a:lumMod val="50000"/>
                    </a:schemeClr>
                  </a:solidFill>
                </a:rPr>
                <a:t>)</a:t>
              </a:r>
              <a:endParaRPr lang="en-US" sz="2000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</p:grpSp>
      <p:sp>
        <p:nvSpPr>
          <p:cNvPr id="29" name="Pfeil nach links und rechts 2"/>
          <p:cNvSpPr/>
          <p:nvPr/>
        </p:nvSpPr>
        <p:spPr bwMode="auto">
          <a:xfrm>
            <a:off x="6218244" y="5996214"/>
            <a:ext cx="5800726" cy="445653"/>
          </a:xfrm>
          <a:prstGeom prst="leftRightArrow">
            <a:avLst>
              <a:gd name="adj1" fmla="val 67099"/>
              <a:gd name="adj2" fmla="val 50000"/>
            </a:avLst>
          </a:prstGeom>
          <a:solidFill>
            <a:srgbClr val="FF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de-DE" sz="2000" b="1" dirty="0" err="1">
                <a:solidFill>
                  <a:schemeClr val="bg1"/>
                </a:solidFill>
                <a:latin typeface="+mj-lt"/>
                <a:ea typeface="Segoe UI" pitchFamily="34" charset="0"/>
                <a:cs typeface="Segoe UI" pitchFamily="34" charset="0"/>
              </a:rPr>
              <a:t>Consistent</a:t>
            </a:r>
            <a:r>
              <a:rPr lang="de-DE" sz="2000" b="1" dirty="0">
                <a:solidFill>
                  <a:schemeClr val="bg1"/>
                </a:solidFill>
                <a:latin typeface="+mj-lt"/>
                <a:ea typeface="Segoe UI" pitchFamily="34" charset="0"/>
                <a:cs typeface="Segoe UI" pitchFamily="34" charset="0"/>
              </a:rPr>
              <a:t> </a:t>
            </a:r>
            <a:r>
              <a:rPr lang="de-DE" sz="2000" b="1" dirty="0" err="1">
                <a:solidFill>
                  <a:schemeClr val="bg1"/>
                </a:solidFill>
                <a:latin typeface="+mj-lt"/>
                <a:ea typeface="Segoe UI" pitchFamily="34" charset="0"/>
                <a:cs typeface="Segoe UI" pitchFamily="34" charset="0"/>
              </a:rPr>
              <a:t>Capabilities</a:t>
            </a:r>
            <a:endParaRPr lang="en-US" sz="2000" b="1" dirty="0">
              <a:solidFill>
                <a:schemeClr val="bg1"/>
              </a:soli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0" name="Pfeil nach links und rechts 25"/>
          <p:cNvSpPr/>
          <p:nvPr/>
        </p:nvSpPr>
        <p:spPr bwMode="auto">
          <a:xfrm>
            <a:off x="274642" y="6401826"/>
            <a:ext cx="5800725" cy="445653"/>
          </a:xfrm>
          <a:prstGeom prst="leftRightArrow">
            <a:avLst>
              <a:gd name="adj1" fmla="val 67099"/>
              <a:gd name="adj2" fmla="val 50000"/>
            </a:avLst>
          </a:prstGeom>
          <a:solidFill>
            <a:srgbClr val="FFC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de-DE" sz="2000" b="1" dirty="0">
                <a:solidFill>
                  <a:schemeClr val="bg1"/>
                </a:solidFill>
                <a:latin typeface="+mj-lt"/>
                <a:ea typeface="Segoe UI" pitchFamily="34" charset="0"/>
                <a:cs typeface="Segoe UI" pitchFamily="34" charset="0"/>
              </a:rPr>
              <a:t>Azure Pack / Windows Server Update Cycle</a:t>
            </a:r>
            <a:endParaRPr lang="en-US" sz="2000" b="1" dirty="0">
              <a:solidFill>
                <a:schemeClr val="bg1"/>
              </a:soli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1" name="Pfeil nach links und rechts 26"/>
          <p:cNvSpPr/>
          <p:nvPr/>
        </p:nvSpPr>
        <p:spPr bwMode="auto">
          <a:xfrm>
            <a:off x="6218244" y="6401825"/>
            <a:ext cx="5800725" cy="445653"/>
          </a:xfrm>
          <a:prstGeom prst="leftRightArrow">
            <a:avLst>
              <a:gd name="adj1" fmla="val 67099"/>
              <a:gd name="adj2" fmla="val 50000"/>
            </a:avLst>
          </a:prstGeom>
          <a:solidFill>
            <a:srgbClr val="FFC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de-DE" sz="2000" b="1" dirty="0">
                <a:solidFill>
                  <a:schemeClr val="bg1"/>
                </a:solidFill>
                <a:latin typeface="+mj-lt"/>
                <a:ea typeface="Segoe UI" pitchFamily="34" charset="0"/>
                <a:cs typeface="Segoe UI" pitchFamily="34" charset="0"/>
              </a:rPr>
              <a:t>Azure Update Cycle</a:t>
            </a:r>
            <a:endParaRPr lang="en-US" sz="2000" b="1" dirty="0">
              <a:solidFill>
                <a:schemeClr val="bg1"/>
              </a:solidFill>
              <a:latin typeface="+mj-lt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7671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  <p:bldP spid="3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6638" y="643466"/>
            <a:ext cx="6222055" cy="5568739"/>
          </a:xfrm>
          <a:prstGeom prst="rect">
            <a:avLst/>
          </a:prstGeom>
        </p:spPr>
      </p:pic>
      <p:sp>
        <p:nvSpPr>
          <p:cNvPr id="5" name="Down Arrow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chemeClr val="tx1">
              <a:lumMod val="85000"/>
              <a:lumOff val="15000"/>
            </a:schemeClr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anchor="ctr">
            <a:norm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Brokered Message</a:t>
            </a:r>
            <a:endParaRPr lang="en-CA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4858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8" name="Rectangle 6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386" name="Picture 2" descr="https://acom.azurecomcdn.net/80C57D/cdn/mediahandler/docarticles/dpsmedia-prod/azure.microsoft.com/en-us/documentation/articles/service-bus-nodejs-how-to-use-queues/20161010050049/includes/howto-service-bus-queues/sb-queues-08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634884" y="1675227"/>
            <a:ext cx="8922231" cy="4394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>
            <a:normAutofit/>
          </a:bodyPr>
          <a:lstStyle/>
          <a:p>
            <a:pPr algn="ctr"/>
            <a:r>
              <a:rPr lang="en-US" sz="3200">
                <a:solidFill>
                  <a:schemeClr val="bg1"/>
                </a:solidFill>
              </a:rPr>
              <a:t>Queue</a:t>
            </a:r>
            <a:endParaRPr lang="en-CA" sz="3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9086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Rectangle 6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410" name="Picture 2" descr="https://acom.azurecomcdn.net/80C57D/cdn/mediahandler/docarticles/dpsmedia-prod/azure.microsoft.com/en-us/documentation/articles/service-bus-dotnet-how-to-use-topics-subscriptions/20161010050049/includes/howto-service-bus-topics/sb-topics-01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634884" y="1675227"/>
            <a:ext cx="8922231" cy="4394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>
            <a:normAutofit/>
          </a:bodyPr>
          <a:lstStyle/>
          <a:p>
            <a:pPr algn="ctr"/>
            <a:r>
              <a:rPr lang="en-US" sz="3200">
                <a:solidFill>
                  <a:schemeClr val="bg1"/>
                </a:solidFill>
              </a:rPr>
              <a:t>Topic</a:t>
            </a:r>
            <a:endParaRPr lang="en-CA" sz="3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4167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Freeform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3988708"/>
            <a:ext cx="9906000" cy="1922246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38150" y="4300627"/>
            <a:ext cx="9067800" cy="1298409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Entities</a:t>
            </a:r>
            <a:endParaRPr lang="en-CA" b="1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hlinkClick r:id="rId3" action="ppaction://hlinkfil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3971" y="201887"/>
            <a:ext cx="6480075" cy="653453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10159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hlinkClick r:id="rId2" action="ppaction://program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354" y="1675227"/>
            <a:ext cx="10339291" cy="43941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>
            <a:normAutofit/>
          </a:bodyPr>
          <a:lstStyle/>
          <a:p>
            <a:pPr algn="ctr"/>
            <a:r>
              <a:rPr lang="en-US" sz="3200">
                <a:solidFill>
                  <a:schemeClr val="bg1"/>
                </a:solidFill>
              </a:rPr>
              <a:t>Service Bus Explore</a:t>
            </a:r>
            <a:endParaRPr lang="en-CA" sz="3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9816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8" name="Rectangle 1126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69" name="Freeform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850" y="1466224"/>
            <a:ext cx="5439902" cy="3925553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266" name="Picture 2" descr="Image result for feature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082519" y="976126"/>
            <a:ext cx="5466014" cy="4905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3782" y="1950856"/>
            <a:ext cx="3261741" cy="295628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>
                <a:solidFill>
                  <a:schemeClr val="bg1"/>
                </a:solidFill>
              </a:rPr>
              <a:t>Features</a:t>
            </a:r>
          </a:p>
        </p:txBody>
      </p:sp>
    </p:spTree>
    <p:extLst>
      <p:ext uri="{BB962C8B-B14F-4D97-AF65-F5344CB8AC3E}">
        <p14:creationId xmlns:p14="http://schemas.microsoft.com/office/powerpoint/2010/main" val="3691248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8" name="Rectangle 307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3074" name="Picture 2" descr="Image result for pile of letter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00"/>
          <a:stretch/>
        </p:blipFill>
        <p:spPr bwMode="auto">
          <a:xfrm>
            <a:off x="20" y="10"/>
            <a:ext cx="7534636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53399" y="365125"/>
            <a:ext cx="3430605" cy="553031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Batching</a:t>
            </a:r>
          </a:p>
        </p:txBody>
      </p:sp>
    </p:spTree>
    <p:extLst>
      <p:ext uri="{BB962C8B-B14F-4D97-AF65-F5344CB8AC3E}">
        <p14:creationId xmlns:p14="http://schemas.microsoft.com/office/powerpoint/2010/main" val="1687811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Image result for dead end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63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" name="Rectangle 6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3988708"/>
            <a:ext cx="9906000" cy="1922246"/>
          </a:xfrm>
          <a:prstGeom prst="rect">
            <a:avLst/>
          </a:prstGeom>
          <a:solidFill>
            <a:schemeClr val="tx2">
              <a:lumMod val="75000"/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8150" y="4300627"/>
            <a:ext cx="9067800" cy="1298409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Deadlettering</a:t>
            </a:r>
            <a:endParaRPr lang="en-CA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8973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Image result for clon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" name="Down Arrow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0100" y="-4763"/>
            <a:ext cx="3333749" cy="3338514"/>
          </a:xfrm>
          <a:prstGeom prst="downArrow">
            <a:avLst>
              <a:gd name="adj1" fmla="val 100000"/>
              <a:gd name="adj2" fmla="val 26890"/>
            </a:avLst>
          </a:prstGeom>
          <a:solidFill>
            <a:schemeClr val="tx1">
              <a:lumMod val="85000"/>
              <a:lumOff val="15000"/>
            </a:schemeClr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700" y="190501"/>
            <a:ext cx="2886075" cy="2486024"/>
          </a:xfrm>
          <a:noFill/>
        </p:spPr>
        <p:txBody>
          <a:bodyPr anchor="ctr">
            <a:normAutofit/>
          </a:bodyPr>
          <a:lstStyle/>
          <a:p>
            <a:pPr algn="ctr"/>
            <a:r>
              <a:rPr lang="en-US" sz="3600">
                <a:solidFill>
                  <a:schemeClr val="bg1"/>
                </a:solidFill>
              </a:rPr>
              <a:t>Duplicate Detection</a:t>
            </a:r>
            <a:endParaRPr lang="en-CA" sz="3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7697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-138110" y="5950434"/>
            <a:ext cx="7027126" cy="1256393"/>
          </a:xfrm>
        </p:spPr>
        <p:txBody>
          <a:bodyPr/>
          <a:lstStyle/>
          <a:p>
            <a:r>
              <a:rPr lang="en-CA" dirty="0"/>
              <a:t>Sean Feldman</a:t>
            </a:r>
          </a:p>
        </p:txBody>
      </p:sp>
      <p:pic>
        <p:nvPicPr>
          <p:cNvPr id="1026" name="Picture 2" descr="http://www.softwebiot.com/wp-content/uploads/2015/09/azure.jpg?id=316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60" y="-203199"/>
            <a:ext cx="12192000" cy="7162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88053" y="4029121"/>
            <a:ext cx="8815895" cy="2387600"/>
          </a:xfrm>
          <a:solidFill>
            <a:srgbClr val="01BAF2"/>
          </a:solidFill>
        </p:spPr>
        <p:txBody>
          <a:bodyPr>
            <a:normAutofit fontScale="90000"/>
          </a:bodyPr>
          <a:lstStyle/>
          <a:p>
            <a:r>
              <a:rPr lang="en-CA" b="1" dirty="0">
                <a:solidFill>
                  <a:schemeClr val="bg1"/>
                </a:solidFill>
              </a:rPr>
              <a:t>Azure Service Bus - The good, the Bad and the Awesome</a:t>
            </a:r>
            <a:br>
              <a:rPr lang="en-CA" b="1" dirty="0">
                <a:solidFill>
                  <a:schemeClr val="bg1"/>
                </a:solidFill>
              </a:rPr>
            </a:br>
            <a:r>
              <a:rPr lang="en-CA" sz="2800" b="1" dirty="0">
                <a:solidFill>
                  <a:schemeClr val="bg1"/>
                </a:solidFill>
              </a:rPr>
              <a:t>Sean Feldman, Azure Advisor &amp; MVP</a:t>
            </a:r>
            <a:endParaRPr lang="en-CA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2007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s://demiandproud.files.wordpress.com/2015/07/invisible-man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25593"/>
          <a:stretch/>
        </p:blipFill>
        <p:spPr bwMode="auto">
          <a:xfrm>
            <a:off x="20" y="10"/>
            <a:ext cx="7534636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53399" y="365125"/>
            <a:ext cx="3430605" cy="5530319"/>
          </a:xfrm>
        </p:spPr>
        <p:txBody>
          <a:bodyPr>
            <a:normAutofit/>
          </a:bodyPr>
          <a:lstStyle/>
          <a:p>
            <a:r>
              <a:rPr lang="en-US" b="1" dirty="0"/>
              <a:t>Ephemeral Entities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007254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Image result for best before label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40" b="39903"/>
          <a:stretch/>
        </p:blipFill>
        <p:spPr bwMode="auto">
          <a:xfrm>
            <a:off x="20" y="10"/>
            <a:ext cx="12191980" cy="5395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534025"/>
            <a:ext cx="10515600" cy="822326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Message Expiration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17234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0791" y="2140518"/>
            <a:ext cx="2752354" cy="270927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anchor="ctr">
            <a:normAutofit/>
          </a:bodyPr>
          <a:lstStyle/>
          <a:p>
            <a:pPr algn="ctr"/>
            <a:r>
              <a:rPr lang="en-US" sz="2600" dirty="0">
                <a:solidFill>
                  <a:schemeClr val="bg1"/>
                </a:solidFill>
              </a:rPr>
              <a:t> </a:t>
            </a:r>
            <a:endParaRPr lang="en-CA" sz="2600" dirty="0">
              <a:solidFill>
                <a:schemeClr val="bg1"/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1899226" y="2382826"/>
            <a:ext cx="517360" cy="1971607"/>
            <a:chOff x="1899226" y="2382826"/>
            <a:chExt cx="517360" cy="1971607"/>
          </a:xfrm>
        </p:grpSpPr>
        <p:sp>
          <p:nvSpPr>
            <p:cNvPr id="3" name="Isosceles Triangle 2"/>
            <p:cNvSpPr/>
            <p:nvPr/>
          </p:nvSpPr>
          <p:spPr>
            <a:xfrm rot="1710232">
              <a:off x="2179163" y="2382826"/>
              <a:ext cx="237423" cy="1233506"/>
            </a:xfrm>
            <a:prstGeom prst="triangle">
              <a:avLst>
                <a:gd name="adj" fmla="val 5650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" name="Isosceles Triangle 4"/>
            <p:cNvSpPr/>
            <p:nvPr/>
          </p:nvSpPr>
          <p:spPr>
            <a:xfrm rot="10800000">
              <a:off x="1899226" y="3495156"/>
              <a:ext cx="235485" cy="859277"/>
            </a:xfrm>
            <a:prstGeom prst="triangle">
              <a:avLst>
                <a:gd name="adj" fmla="val 5650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pic>
        <p:nvPicPr>
          <p:cNvPr id="12290" name="Picture 2" descr="Image result for scheduli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038600" y="1028244"/>
            <a:ext cx="7188199" cy="4798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1001305" y="3134917"/>
            <a:ext cx="203132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Scheduling</a:t>
            </a:r>
            <a:endParaRPr lang="en-CA" sz="3200" dirty="0"/>
          </a:p>
        </p:txBody>
      </p:sp>
    </p:spTree>
    <p:extLst>
      <p:ext uri="{BB962C8B-B14F-4D97-AF65-F5344CB8AC3E}">
        <p14:creationId xmlns:p14="http://schemas.microsoft.com/office/powerpoint/2010/main" val="927381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http://i1-news.softpedia-static.com/images/news2/Transaction-Limit-On-Contactless-Visa-Cards-Bypassed-For-Foreign-Currency-463844-2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26" b="12304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" name="Rectangle 6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2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9" name="Straight Connector 68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>
            <a:normAutofit/>
          </a:bodyPr>
          <a:lstStyle/>
          <a:p>
            <a:pPr algn="ctr"/>
            <a:r>
              <a:rPr lang="en-US" sz="3600" b="1">
                <a:solidFill>
                  <a:schemeClr val="tx1">
                    <a:lumMod val="85000"/>
                    <a:lumOff val="15000"/>
                  </a:schemeClr>
                </a:solidFill>
              </a:rPr>
              <a:t>Transactions</a:t>
            </a:r>
            <a:endParaRPr lang="en-CA" sz="36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8096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Image result for human queu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4" b="32262"/>
          <a:stretch/>
        </p:blipFill>
        <p:spPr bwMode="auto">
          <a:xfrm>
            <a:off x="20" y="10"/>
            <a:ext cx="12191980" cy="5395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534025"/>
            <a:ext cx="10515600" cy="822326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Sessions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52595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6" name="Picture 6" descr="http://www.chicagonow.com/god-running-partner/files/2014/08/Keep-Moving-Forward.gif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326386" y="492573"/>
            <a:ext cx="6208416" cy="5880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" name="Rectangle 7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11449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2950" y="742951"/>
            <a:ext cx="3476625" cy="4962524"/>
          </a:xfrm>
        </p:spPr>
        <p:txBody>
          <a:bodyPr>
            <a:norm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</a:rPr>
              <a:t>Auto Forwarding</a:t>
            </a:r>
            <a:endParaRPr lang="en-CA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3282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Image result for bos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81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b="1" dirty="0"/>
              <a:t>Working with Entities</a:t>
            </a:r>
            <a:endParaRPr lang="en-CA" b="1" dirty="0"/>
          </a:p>
        </p:txBody>
      </p:sp>
      <p:sp>
        <p:nvSpPr>
          <p:cNvPr id="3" name="Rectangle 2"/>
          <p:cNvSpPr/>
          <p:nvPr/>
        </p:nvSpPr>
        <p:spPr>
          <a:xfrm>
            <a:off x="7843959" y="4500438"/>
            <a:ext cx="416648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3200" b="1" dirty="0" err="1">
                <a:hlinkClick r:id="rId3" action="ppaction://program"/>
              </a:rPr>
              <a:t>NamespaceManager</a:t>
            </a:r>
            <a:endParaRPr lang="en-CA" sz="3200" b="1" dirty="0"/>
          </a:p>
        </p:txBody>
      </p:sp>
      <p:sp>
        <p:nvSpPr>
          <p:cNvPr id="4" name="Rectangle 3"/>
          <p:cNvSpPr/>
          <p:nvPr/>
        </p:nvSpPr>
        <p:spPr>
          <a:xfrm>
            <a:off x="7843959" y="5085213"/>
            <a:ext cx="326884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3200" b="1" dirty="0" err="1">
                <a:hlinkClick r:id="rId4" action="ppaction://program"/>
              </a:rPr>
              <a:t>QueueDescription</a:t>
            </a:r>
            <a:endParaRPr lang="en-CA" sz="3200" b="1" dirty="0"/>
          </a:p>
        </p:txBody>
      </p:sp>
      <p:sp>
        <p:nvSpPr>
          <p:cNvPr id="6" name="Rectangle 5"/>
          <p:cNvSpPr/>
          <p:nvPr/>
        </p:nvSpPr>
        <p:spPr>
          <a:xfrm>
            <a:off x="7843959" y="5669988"/>
            <a:ext cx="301537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3200" b="1" dirty="0" err="1">
                <a:hlinkClick r:id="rId5" action="ppaction://program"/>
              </a:rPr>
              <a:t>TopicDescription</a:t>
            </a:r>
            <a:endParaRPr lang="en-CA" sz="3200" b="1" dirty="0"/>
          </a:p>
        </p:txBody>
      </p:sp>
      <p:sp>
        <p:nvSpPr>
          <p:cNvPr id="7" name="Rectangle 6"/>
          <p:cNvSpPr/>
          <p:nvPr/>
        </p:nvSpPr>
        <p:spPr>
          <a:xfrm>
            <a:off x="7843959" y="6273225"/>
            <a:ext cx="424949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3200" b="1" dirty="0" err="1">
                <a:hlinkClick r:id="rId6" action="ppaction://program"/>
              </a:rPr>
              <a:t>SubscriptionDescription</a:t>
            </a:r>
            <a:endParaRPr lang="en-CA" sz="3200" b="1" dirty="0"/>
          </a:p>
        </p:txBody>
      </p:sp>
    </p:spTree>
    <p:extLst>
      <p:ext uri="{BB962C8B-B14F-4D97-AF65-F5344CB8AC3E}">
        <p14:creationId xmlns:p14="http://schemas.microsoft.com/office/powerpoint/2010/main" val="4235937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6" grpId="0"/>
      <p:bldP spid="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5411"/>
            <a:ext cx="12192000" cy="1325563"/>
          </a:xfrm>
          <a:solidFill>
            <a:srgbClr val="0070C0"/>
          </a:solidFill>
        </p:spPr>
        <p:txBody>
          <a:bodyPr/>
          <a:lstStyle/>
          <a:p>
            <a:r>
              <a:rPr lang="en-CA" b="1" dirty="0">
                <a:solidFill>
                  <a:schemeClr val="bg1"/>
                </a:solidFill>
              </a:rPr>
              <a:t>Receiving Messages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310986" y="1956514"/>
          <a:ext cx="3770615" cy="2659948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3770615">
                  <a:extLst>
                    <a:ext uri="{9D8B030D-6E8A-4147-A177-3AD203B41FA5}">
                      <a16:colId xmlns:a16="http://schemas.microsoft.com/office/drawing/2014/main" val="1869795355"/>
                    </a:ext>
                  </a:extLst>
                </a:gridCol>
              </a:tblGrid>
              <a:tr h="370159">
                <a:tc>
                  <a:txBody>
                    <a:bodyPr/>
                    <a:lstStyle/>
                    <a:p>
                      <a:pPr algn="l"/>
                      <a:r>
                        <a:rPr lang="en-CA" dirty="0"/>
                        <a:t>Receive and Delete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4763218"/>
                  </a:ext>
                </a:extLst>
              </a:tr>
              <a:tr h="2289789"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CA" dirty="0"/>
                        <a:t>Message received and deleted in one</a:t>
                      </a:r>
                      <a:r>
                        <a:rPr lang="en-CA" baseline="0" dirty="0"/>
                        <a:t> </a:t>
                      </a:r>
                      <a:r>
                        <a:rPr lang="en-CA" dirty="0"/>
                        <a:t>operation (</a:t>
                      </a:r>
                      <a:r>
                        <a:rPr lang="en-CA" dirty="0">
                          <a:solidFill>
                            <a:srgbClr val="C00000"/>
                          </a:solidFill>
                        </a:rPr>
                        <a:t>possible message loss</a:t>
                      </a:r>
                      <a:r>
                        <a:rPr lang="en-CA" dirty="0"/>
                        <a:t>)</a:t>
                      </a:r>
                      <a:endParaRPr lang="en-CA" dirty="0">
                        <a:solidFill>
                          <a:srgbClr val="C00000"/>
                        </a:solidFill>
                      </a:endParaRP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CA" dirty="0"/>
                        <a:t>Message can’t be abandoned, deferred,</a:t>
                      </a:r>
                      <a:r>
                        <a:rPr lang="en-CA" baseline="0" dirty="0"/>
                        <a:t> or dead-lettered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CA" i="1" dirty="0"/>
                        <a:t>At-most-once</a:t>
                      </a:r>
                      <a:r>
                        <a:rPr lang="en-CA" dirty="0"/>
                        <a:t> delivery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7230211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4081601" y="1959622"/>
          <a:ext cx="3770615" cy="265684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3770615">
                  <a:extLst>
                    <a:ext uri="{9D8B030D-6E8A-4147-A177-3AD203B41FA5}">
                      <a16:colId xmlns:a16="http://schemas.microsoft.com/office/drawing/2014/main" val="23432132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CA" dirty="0"/>
                        <a:t>Peek Lock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24875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CA" dirty="0"/>
                        <a:t>Two-phased</a:t>
                      </a:r>
                      <a:r>
                        <a:rPr lang="en-CA" baseline="0" dirty="0"/>
                        <a:t> receive (</a:t>
                      </a:r>
                      <a:r>
                        <a:rPr lang="en-CA" baseline="0" dirty="0">
                          <a:solidFill>
                            <a:srgbClr val="C00000"/>
                          </a:solidFill>
                        </a:rPr>
                        <a:t>possible repeated message processing</a:t>
                      </a:r>
                      <a:r>
                        <a:rPr lang="en-CA" baseline="0" dirty="0"/>
                        <a:t>)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CA" dirty="0"/>
                        <a:t>Message</a:t>
                      </a:r>
                      <a:r>
                        <a:rPr lang="en-CA" baseline="0" dirty="0"/>
                        <a:t> can be abandoned, deferred, or dead lettered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CA" dirty="0"/>
                        <a:t>Receiver is responsible for completion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CA" i="1" dirty="0"/>
                        <a:t>At-least-once</a:t>
                      </a:r>
                      <a:r>
                        <a:rPr lang="en-CA" dirty="0"/>
                        <a:t> delivery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2347484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/>
          </p:nvPr>
        </p:nvGraphicFramePr>
        <p:xfrm>
          <a:off x="7852216" y="1959622"/>
          <a:ext cx="3770615" cy="265684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3770615">
                  <a:extLst>
                    <a:ext uri="{9D8B030D-6E8A-4147-A177-3AD203B41FA5}">
                      <a16:colId xmlns:a16="http://schemas.microsoft.com/office/drawing/2014/main" val="698248285"/>
                    </a:ext>
                  </a:extLst>
                </a:gridCol>
              </a:tblGrid>
              <a:tr h="370407">
                <a:tc>
                  <a:txBody>
                    <a:bodyPr/>
                    <a:lstStyle/>
                    <a:p>
                      <a:pPr algn="l"/>
                      <a:r>
                        <a:rPr lang="en-CA" dirty="0" err="1"/>
                        <a:t>OnMessage</a:t>
                      </a:r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9639083"/>
                  </a:ext>
                </a:extLst>
              </a:tr>
              <a:tr h="2286433"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CA" dirty="0"/>
                        <a:t>Multi-threaded message pump with controlled concurrency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CA" baseline="0" dirty="0"/>
                        <a:t>Messages can be auto-completed or completed manually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CA" baseline="0" dirty="0"/>
                        <a:t>Auto renewal of timeouts</a:t>
                      </a:r>
                      <a:endParaRPr lang="en-CA" dirty="0"/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61494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9261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solidFill>
            <a:srgbClr val="0070C0"/>
          </a:solidFill>
        </p:spPr>
        <p:txBody>
          <a:bodyPr/>
          <a:lstStyle/>
          <a:p>
            <a:r>
              <a:rPr lang="en-CA" b="1" dirty="0" err="1">
                <a:solidFill>
                  <a:schemeClr val="bg1"/>
                </a:solidFill>
              </a:rPr>
              <a:t>BrokeredMessage</a:t>
            </a:r>
            <a:r>
              <a:rPr lang="en-CA" b="1" dirty="0">
                <a:solidFill>
                  <a:schemeClr val="bg1"/>
                </a:solidFill>
              </a:rPr>
              <a:t> &amp; Client Types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18898" y="1558555"/>
            <a:ext cx="516547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3200" b="1" dirty="0">
                <a:hlinkClick r:id="rId2" action="ppaction://program"/>
              </a:rPr>
              <a:t>BrokeredMessage</a:t>
            </a:r>
            <a:endParaRPr lang="en-CA" sz="32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3200" b="1" dirty="0" err="1">
                <a:hlinkClick r:id="rId3" action="ppaction://program"/>
              </a:rPr>
              <a:t>QueueClient</a:t>
            </a:r>
            <a:endParaRPr lang="en-CA" sz="32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3200" b="1" dirty="0">
                <a:hlinkClick r:id="rId4" action="ppaction://program"/>
              </a:rPr>
              <a:t>TopicClient</a:t>
            </a:r>
            <a:endParaRPr lang="en-CA" sz="32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3200" b="1" dirty="0">
                <a:hlinkClick r:id="rId5" action="ppaction://program"/>
              </a:rPr>
              <a:t>SubscriptionClient</a:t>
            </a:r>
            <a:endParaRPr lang="en-CA" sz="32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3200" b="1" dirty="0" err="1">
                <a:hlinkClick r:id="rId6" action="ppaction://program"/>
              </a:rPr>
              <a:t>MessageSender</a:t>
            </a:r>
            <a:endParaRPr lang="en-CA" sz="3200" b="1" dirty="0">
              <a:hlinkClick r:id="rId6" action="ppaction://program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3200" b="1" dirty="0" err="1">
                <a:hlinkClick r:id="rId6" action="ppaction://program"/>
              </a:rPr>
              <a:t>MessageReceiver</a:t>
            </a:r>
            <a:endParaRPr lang="en-CA" sz="3200" b="1" dirty="0"/>
          </a:p>
        </p:txBody>
      </p:sp>
      <p:cxnSp>
        <p:nvCxnSpPr>
          <p:cNvPr id="18" name="Straight Arrow Connector 17"/>
          <p:cNvCxnSpPr>
            <a:endCxn id="8" idx="1"/>
          </p:cNvCxnSpPr>
          <p:nvPr/>
        </p:nvCxnSpPr>
        <p:spPr>
          <a:xfrm>
            <a:off x="7393883" y="3969586"/>
            <a:ext cx="502852" cy="60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8" idx="3"/>
          </p:cNvCxnSpPr>
          <p:nvPr/>
        </p:nvCxnSpPr>
        <p:spPr>
          <a:xfrm flipV="1">
            <a:off x="8413989" y="3972409"/>
            <a:ext cx="465076" cy="31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29"/>
          <p:cNvGrpSpPr/>
          <p:nvPr/>
        </p:nvGrpSpPr>
        <p:grpSpPr>
          <a:xfrm>
            <a:off x="4048728" y="1812989"/>
            <a:ext cx="3870021" cy="4207254"/>
            <a:chOff x="4048728" y="1812989"/>
            <a:chExt cx="3870021" cy="4207254"/>
          </a:xfrm>
        </p:grpSpPr>
        <p:graphicFrame>
          <p:nvGraphicFramePr>
            <p:cNvPr id="23" name="Diagram 22"/>
            <p:cNvGraphicFramePr/>
            <p:nvPr>
              <p:extLst/>
            </p:nvPr>
          </p:nvGraphicFramePr>
          <p:xfrm>
            <a:off x="4048728" y="1812989"/>
            <a:ext cx="3870021" cy="4207254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7" r:lo="rId8" r:qs="rId9" r:cs="rId10"/>
            </a:graphicData>
          </a:graphic>
        </p:graphicFrame>
        <p:sp>
          <p:nvSpPr>
            <p:cNvPr id="24" name="TextBox 23"/>
            <p:cNvSpPr txBox="1"/>
            <p:nvPr/>
          </p:nvSpPr>
          <p:spPr>
            <a:xfrm>
              <a:off x="5301403" y="2061366"/>
              <a:ext cx="13689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 err="1"/>
                <a:t>QueueClient</a:t>
              </a:r>
              <a:endParaRPr lang="en-CA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5301403" y="5327835"/>
              <a:ext cx="13689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 err="1"/>
                <a:t>TopicClient</a:t>
              </a:r>
              <a:endParaRPr lang="en-CA" dirty="0"/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8430229" y="1865959"/>
            <a:ext cx="3870021" cy="4207254"/>
            <a:chOff x="8430229" y="1865959"/>
            <a:chExt cx="3870021" cy="4207254"/>
          </a:xfrm>
        </p:grpSpPr>
        <p:graphicFrame>
          <p:nvGraphicFramePr>
            <p:cNvPr id="26" name="Diagram 25"/>
            <p:cNvGraphicFramePr/>
            <p:nvPr>
              <p:extLst/>
            </p:nvPr>
          </p:nvGraphicFramePr>
          <p:xfrm>
            <a:off x="8430229" y="1865959"/>
            <a:ext cx="3870021" cy="4207254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12" r:lo="rId13" r:qs="rId14" r:cs="rId15"/>
            </a:graphicData>
          </a:graphic>
        </p:graphicFrame>
        <p:sp>
          <p:nvSpPr>
            <p:cNvPr id="27" name="TextBox 26"/>
            <p:cNvSpPr txBox="1"/>
            <p:nvPr/>
          </p:nvSpPr>
          <p:spPr>
            <a:xfrm>
              <a:off x="9682904" y="2114336"/>
              <a:ext cx="13689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 err="1"/>
                <a:t>QueueClient</a:t>
              </a:r>
              <a:endParaRPr lang="en-CA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9385555" y="5333278"/>
              <a:ext cx="19593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 err="1"/>
                <a:t>SubscriptionClient</a:t>
              </a:r>
              <a:endParaRPr lang="en-CA" dirty="0"/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7625686" y="3808878"/>
            <a:ext cx="1033899" cy="793204"/>
            <a:chOff x="7625686" y="3808878"/>
            <a:chExt cx="1033899" cy="793204"/>
          </a:xfrm>
        </p:grpSpPr>
        <p:grpSp>
          <p:nvGrpSpPr>
            <p:cNvPr id="7" name="Group 6"/>
            <p:cNvGrpSpPr/>
            <p:nvPr/>
          </p:nvGrpSpPr>
          <p:grpSpPr>
            <a:xfrm>
              <a:off x="7896005" y="3808878"/>
              <a:ext cx="517984" cy="331539"/>
              <a:chOff x="5667022" y="2020711"/>
              <a:chExt cx="4007556" cy="2957689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5672667" y="2037644"/>
                <a:ext cx="4001911" cy="2940756"/>
              </a:xfrm>
              <a:prstGeom prst="rect">
                <a:avLst/>
              </a:prstGeom>
              <a:ln w="38100"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cxnSp>
            <p:nvCxnSpPr>
              <p:cNvPr id="9" name="Straight Connector 8"/>
              <p:cNvCxnSpPr/>
              <p:nvPr/>
            </p:nvCxnSpPr>
            <p:spPr>
              <a:xfrm>
                <a:off x="5667022" y="2020711"/>
                <a:ext cx="2060222" cy="1433689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/>
              <p:cNvCxnSpPr/>
              <p:nvPr/>
            </p:nvCxnSpPr>
            <p:spPr>
              <a:xfrm flipV="1">
                <a:off x="7727244" y="2037644"/>
                <a:ext cx="1947334" cy="1416756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3" name="TextBox 32"/>
            <p:cNvSpPr txBox="1"/>
            <p:nvPr/>
          </p:nvSpPr>
          <p:spPr>
            <a:xfrm>
              <a:off x="7625686" y="4140417"/>
              <a:ext cx="103389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200" dirty="0"/>
                <a:t>Brokered</a:t>
              </a:r>
            </a:p>
            <a:p>
              <a:pPr algn="ctr"/>
              <a:r>
                <a:rPr lang="en-CA" sz="1200" dirty="0"/>
                <a:t>Message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82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solidFill>
            <a:srgbClr val="0070C0"/>
          </a:solidFill>
        </p:spPr>
        <p:txBody>
          <a:bodyPr/>
          <a:lstStyle/>
          <a:p>
            <a:r>
              <a:rPr lang="en-CA" b="1" dirty="0">
                <a:solidFill>
                  <a:schemeClr val="bg1"/>
                </a:solidFill>
              </a:rPr>
              <a:t>Operations in </a:t>
            </a:r>
            <a:r>
              <a:rPr lang="en-CA" b="1" dirty="0" err="1">
                <a:solidFill>
                  <a:schemeClr val="bg1"/>
                </a:solidFill>
              </a:rPr>
              <a:t>PeekLock</a:t>
            </a:r>
            <a:r>
              <a:rPr lang="en-CA" b="1" dirty="0">
                <a:solidFill>
                  <a:schemeClr val="bg1"/>
                </a:solidFill>
              </a:rPr>
              <a:t> Mode</a:t>
            </a:r>
          </a:p>
        </p:txBody>
      </p:sp>
      <p:sp>
        <p:nvSpPr>
          <p:cNvPr id="4" name="Rectangle 3"/>
          <p:cNvSpPr/>
          <p:nvPr/>
        </p:nvSpPr>
        <p:spPr>
          <a:xfrm>
            <a:off x="4814728" y="1767156"/>
            <a:ext cx="2193532" cy="88871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A" dirty="0"/>
              <a:t>Receive</a:t>
            </a:r>
          </a:p>
        </p:txBody>
      </p:sp>
      <p:sp>
        <p:nvSpPr>
          <p:cNvPr id="5" name="Rectangle 4"/>
          <p:cNvSpPr/>
          <p:nvPr/>
        </p:nvSpPr>
        <p:spPr>
          <a:xfrm>
            <a:off x="232025" y="3513759"/>
            <a:ext cx="1910138" cy="88871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A" dirty="0"/>
              <a:t>Complete</a:t>
            </a:r>
          </a:p>
        </p:txBody>
      </p:sp>
      <p:sp>
        <p:nvSpPr>
          <p:cNvPr id="6" name="Rectangle 5"/>
          <p:cNvSpPr/>
          <p:nvPr/>
        </p:nvSpPr>
        <p:spPr>
          <a:xfrm>
            <a:off x="2594225" y="3513759"/>
            <a:ext cx="1910138" cy="888714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A" dirty="0"/>
              <a:t>Abandon</a:t>
            </a:r>
          </a:p>
        </p:txBody>
      </p:sp>
      <p:sp>
        <p:nvSpPr>
          <p:cNvPr id="7" name="Rectangle 6"/>
          <p:cNvSpPr/>
          <p:nvPr/>
        </p:nvSpPr>
        <p:spPr>
          <a:xfrm>
            <a:off x="4956424" y="3513759"/>
            <a:ext cx="1910138" cy="88871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A" dirty="0"/>
              <a:t>Defer</a:t>
            </a:r>
          </a:p>
        </p:txBody>
      </p:sp>
      <p:sp>
        <p:nvSpPr>
          <p:cNvPr id="8" name="Rectangle 7"/>
          <p:cNvSpPr/>
          <p:nvPr/>
        </p:nvSpPr>
        <p:spPr>
          <a:xfrm>
            <a:off x="7318625" y="3513759"/>
            <a:ext cx="1910138" cy="88871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A" dirty="0" err="1"/>
              <a:t>Deadletter</a:t>
            </a:r>
            <a:endParaRPr lang="en-CA" dirty="0"/>
          </a:p>
        </p:txBody>
      </p:sp>
      <p:sp>
        <p:nvSpPr>
          <p:cNvPr id="9" name="Rectangle 8"/>
          <p:cNvSpPr/>
          <p:nvPr/>
        </p:nvSpPr>
        <p:spPr>
          <a:xfrm>
            <a:off x="9680824" y="3513759"/>
            <a:ext cx="1910138" cy="888714"/>
          </a:xfrm>
          <a:prstGeom prst="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CA" dirty="0"/>
              <a:t>Lock timeout expired X </a:t>
            </a:r>
            <a:r>
              <a:rPr lang="en-CA" dirty="0" err="1"/>
              <a:t>MaxDeliveryCout</a:t>
            </a:r>
            <a:endParaRPr lang="en-CA" dirty="0"/>
          </a:p>
        </p:txBody>
      </p:sp>
      <p:cxnSp>
        <p:nvCxnSpPr>
          <p:cNvPr id="10" name="Elbow Connector 9"/>
          <p:cNvCxnSpPr>
            <a:stCxn id="4" idx="1"/>
            <a:endCxn id="5" idx="0"/>
          </p:cNvCxnSpPr>
          <p:nvPr/>
        </p:nvCxnSpPr>
        <p:spPr>
          <a:xfrm rot="10800000" flipV="1">
            <a:off x="1187094" y="2211513"/>
            <a:ext cx="3627634" cy="130224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Elbow Connector 11"/>
          <p:cNvCxnSpPr>
            <a:stCxn id="4" idx="1"/>
            <a:endCxn id="6" idx="0"/>
          </p:cNvCxnSpPr>
          <p:nvPr/>
        </p:nvCxnSpPr>
        <p:spPr>
          <a:xfrm rot="10800000" flipV="1">
            <a:off x="3549294" y="2211513"/>
            <a:ext cx="1265434" cy="130224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/>
          <p:cNvCxnSpPr>
            <a:stCxn id="4" idx="2"/>
            <a:endCxn id="7" idx="0"/>
          </p:cNvCxnSpPr>
          <p:nvPr/>
        </p:nvCxnSpPr>
        <p:spPr>
          <a:xfrm rot="5400000">
            <a:off x="5482550" y="3084814"/>
            <a:ext cx="857889" cy="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6"/>
          <p:cNvCxnSpPr>
            <a:stCxn id="4" idx="3"/>
            <a:endCxn id="8" idx="0"/>
          </p:cNvCxnSpPr>
          <p:nvPr/>
        </p:nvCxnSpPr>
        <p:spPr>
          <a:xfrm>
            <a:off x="7008260" y="2211513"/>
            <a:ext cx="1265434" cy="130224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/>
          <p:cNvCxnSpPr>
            <a:stCxn id="4" idx="3"/>
            <a:endCxn id="9" idx="0"/>
          </p:cNvCxnSpPr>
          <p:nvPr/>
        </p:nvCxnSpPr>
        <p:spPr>
          <a:xfrm>
            <a:off x="7008260" y="2211513"/>
            <a:ext cx="3627633" cy="130224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232025" y="4582571"/>
            <a:ext cx="19101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Message marked as completed and removed from the queue.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595741" y="4522554"/>
            <a:ext cx="19101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Message becomes visible on the queue and can be received again.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956424" y="4522554"/>
            <a:ext cx="19101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Message remains on the queue and will be received later.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318625" y="4522554"/>
            <a:ext cx="191013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Message is moved to </a:t>
            </a:r>
            <a:r>
              <a:rPr lang="en-CA" dirty="0" err="1"/>
              <a:t>deadletter</a:t>
            </a:r>
            <a:r>
              <a:rPr lang="en-CA" dirty="0"/>
              <a:t> sub-queue  and can be received from that queue.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9680824" y="4522554"/>
            <a:ext cx="191013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Message is moved to </a:t>
            </a:r>
            <a:r>
              <a:rPr lang="en-CA" dirty="0" err="1"/>
              <a:t>deadletter</a:t>
            </a:r>
            <a:r>
              <a:rPr lang="en-CA" dirty="0"/>
              <a:t> sub-queue  and can be received from that queue.</a:t>
            </a:r>
          </a:p>
        </p:txBody>
      </p:sp>
    </p:spTree>
    <p:extLst>
      <p:ext uri="{BB962C8B-B14F-4D97-AF65-F5344CB8AC3E}">
        <p14:creationId xmlns:p14="http://schemas.microsoft.com/office/powerpoint/2010/main" val="2078519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20" grpId="0"/>
      <p:bldP spid="21" grpId="0"/>
      <p:bldP spid="22" grpId="0"/>
      <p:bldP spid="23" grpId="0"/>
      <p:bldP spid="2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-30002"/>
            <a:ext cx="12192000" cy="1325563"/>
          </a:xfrm>
          <a:solidFill>
            <a:srgbClr val="0070C0"/>
          </a:solidFill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Disclaimer</a:t>
            </a:r>
            <a:endParaRPr lang="en-CA" b="1" dirty="0">
              <a:solidFill>
                <a:schemeClr val="bg1"/>
              </a:solidFill>
            </a:endParaRPr>
          </a:p>
        </p:txBody>
      </p:sp>
      <p:pic>
        <p:nvPicPr>
          <p:cNvPr id="5" name="Picture 4" descr="Image result for I am not a robot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2300" y="3202686"/>
            <a:ext cx="5867400" cy="156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0706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solidFill>
            <a:srgbClr val="0070C0"/>
          </a:solidFill>
        </p:spPr>
        <p:txBody>
          <a:bodyPr/>
          <a:lstStyle/>
          <a:p>
            <a:r>
              <a:rPr lang="en-CA" b="1" dirty="0">
                <a:solidFill>
                  <a:schemeClr val="bg1"/>
                </a:solidFill>
              </a:rPr>
              <a:t>Batching</a:t>
            </a:r>
          </a:p>
        </p:txBody>
      </p:sp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4" name="Add-in 3" title="Code Presenter Pro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1576639" y="1358387"/>
              <a:ext cx="9327452" cy="5494328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4" name="Add-in 3" title="Code Presenter Pro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76639" y="1358387"/>
                <a:ext cx="9327452" cy="549432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42448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5412"/>
            <a:ext cx="12192000" cy="1325563"/>
          </a:xfrm>
          <a:solidFill>
            <a:srgbClr val="0070C0"/>
          </a:solidFill>
        </p:spPr>
        <p:txBody>
          <a:bodyPr/>
          <a:lstStyle/>
          <a:p>
            <a:r>
              <a:rPr lang="en-CA" b="1" dirty="0" err="1">
                <a:solidFill>
                  <a:schemeClr val="bg1"/>
                </a:solidFill>
              </a:rPr>
              <a:t>OnMessage</a:t>
            </a:r>
            <a:r>
              <a:rPr lang="en-CA" b="1" dirty="0">
                <a:solidFill>
                  <a:schemeClr val="bg1"/>
                </a:solidFill>
              </a:rPr>
              <a:t> API</a:t>
            </a:r>
          </a:p>
        </p:txBody>
      </p:sp>
      <p:graphicFrame>
        <p:nvGraphicFramePr>
          <p:cNvPr id="5" name="Diagram 4"/>
          <p:cNvGraphicFramePr/>
          <p:nvPr>
            <p:extLst/>
          </p:nvPr>
        </p:nvGraphicFramePr>
        <p:xfrm>
          <a:off x="506288" y="2646071"/>
          <a:ext cx="2961240" cy="27940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474396" y="3187915"/>
            <a:ext cx="6879403" cy="1710407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CA" dirty="0" err="1"/>
              <a:t>OnMessageOptions</a:t>
            </a:r>
            <a:r>
              <a:rPr lang="en-CA" dirty="0"/>
              <a:t> (AutoComplete , </a:t>
            </a:r>
            <a:r>
              <a:rPr lang="en-CA" dirty="0" err="1"/>
              <a:t>AutoRenewTimeout</a:t>
            </a:r>
            <a:r>
              <a:rPr lang="en-CA" dirty="0"/>
              <a:t>, </a:t>
            </a:r>
            <a:r>
              <a:rPr lang="en-CA" dirty="0" err="1"/>
              <a:t>MaxConcurrentCalls</a:t>
            </a:r>
            <a:r>
              <a:rPr lang="en-CA" dirty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CA" dirty="0" err="1"/>
              <a:t>OnMessageOptions.</a:t>
            </a:r>
            <a:r>
              <a:rPr lang="en-CA" b="1" dirty="0" err="1"/>
              <a:t>ExceptionReceived</a:t>
            </a:r>
            <a:endParaRPr lang="en-CA" b="1" dirty="0"/>
          </a:p>
          <a:p>
            <a:pPr marL="514350" indent="-514350">
              <a:buFont typeface="+mj-lt"/>
              <a:buAutoNum type="arabicPeriod"/>
            </a:pPr>
            <a:r>
              <a:rPr lang="en-CA" dirty="0" err="1"/>
              <a:t>MessageReceivier</a:t>
            </a:r>
            <a:r>
              <a:rPr lang="en-CA" dirty="0"/>
              <a:t>/</a:t>
            </a:r>
            <a:r>
              <a:rPr lang="en-CA" dirty="0" err="1"/>
              <a:t>client.</a:t>
            </a:r>
            <a:r>
              <a:rPr lang="en-CA" b="1" dirty="0" err="1"/>
              <a:t>OnMessageAsync</a:t>
            </a:r>
            <a:endParaRPr lang="en-CA" b="1" dirty="0"/>
          </a:p>
        </p:txBody>
      </p:sp>
      <p:pic>
        <p:nvPicPr>
          <p:cNvPr id="1026" name="Picture 2" descr="https://www.linqpad.net/images/maincodescratchpad.png">
            <a:hlinkClick r:id="rId7" action="ppaction://program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7563" y="5691884"/>
            <a:ext cx="1609615" cy="938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534464" y="6165855"/>
            <a:ext cx="1082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b="1" dirty="0">
                <a:solidFill>
                  <a:schemeClr val="accent5">
                    <a:lumMod val="75000"/>
                  </a:schemeClr>
                </a:solidFill>
                <a:hlinkClick r:id="rId9" action="ppaction://program"/>
              </a:rPr>
              <a:t>Demo</a:t>
            </a:r>
            <a:endParaRPr lang="en-CA" sz="2800" b="1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0634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3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solidFill>
            <a:srgbClr val="0070C0"/>
          </a:solidFill>
        </p:spPr>
        <p:txBody>
          <a:bodyPr/>
          <a:lstStyle/>
          <a:p>
            <a:r>
              <a:rPr lang="en-CA" b="1" dirty="0">
                <a:solidFill>
                  <a:schemeClr val="bg1"/>
                </a:solidFill>
              </a:rPr>
              <a:t>Pub/Sub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818231" y="1678106"/>
            <a:ext cx="1596236" cy="37527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  <a:prstDash val="solid"/>
          </a:ln>
        </p:spPr>
        <p:txBody>
          <a:bodyPr wrap="square" rtlCol="0">
            <a:spAutoFit/>
          </a:bodyPr>
          <a:lstStyle/>
          <a:p>
            <a:r>
              <a:rPr lang="en-CA" dirty="0"/>
              <a:t>Topic: </a:t>
            </a:r>
            <a:r>
              <a:rPr lang="en-CA" dirty="0" err="1"/>
              <a:t>mytopic</a:t>
            </a:r>
            <a:endParaRPr lang="en-CA" dirty="0"/>
          </a:p>
        </p:txBody>
      </p:sp>
      <p:sp>
        <p:nvSpPr>
          <p:cNvPr id="6" name="TextBox 5"/>
          <p:cNvSpPr txBox="1"/>
          <p:nvPr/>
        </p:nvSpPr>
        <p:spPr>
          <a:xfrm>
            <a:off x="2780200" y="2308197"/>
            <a:ext cx="2214644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  <a:prstDash val="solid"/>
          </a:ln>
        </p:spPr>
        <p:txBody>
          <a:bodyPr wrap="square" rtlCol="0">
            <a:spAutoFit/>
          </a:bodyPr>
          <a:lstStyle/>
          <a:p>
            <a:r>
              <a:rPr lang="en-CA" dirty="0"/>
              <a:t>Subscription: mysub1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122730" y="2932346"/>
            <a:ext cx="872114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  <a:prstDash val="solid"/>
          </a:ln>
        </p:spPr>
        <p:txBody>
          <a:bodyPr wrap="square" rtlCol="0">
            <a:spAutoFit/>
          </a:bodyPr>
          <a:lstStyle/>
          <a:p>
            <a:r>
              <a:rPr lang="en-CA" dirty="0"/>
              <a:t>Rules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994845" y="3593493"/>
            <a:ext cx="1569806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  <a:prstDash val="solid"/>
          </a:ln>
        </p:spPr>
        <p:txBody>
          <a:bodyPr wrap="square" rtlCol="0">
            <a:spAutoFit/>
          </a:bodyPr>
          <a:lstStyle/>
          <a:p>
            <a:r>
              <a:rPr lang="en-CA" dirty="0" err="1"/>
              <a:t>HighPriority</a:t>
            </a:r>
            <a:endParaRPr lang="en-CA" dirty="0"/>
          </a:p>
        </p:txBody>
      </p:sp>
      <p:sp>
        <p:nvSpPr>
          <p:cNvPr id="10" name="TextBox 9"/>
          <p:cNvSpPr txBox="1"/>
          <p:nvPr/>
        </p:nvSpPr>
        <p:spPr>
          <a:xfrm>
            <a:off x="4994844" y="5432724"/>
            <a:ext cx="1569807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  <a:prstDash val="solid"/>
          </a:ln>
        </p:spPr>
        <p:txBody>
          <a:bodyPr wrap="square" rtlCol="0">
            <a:spAutoFit/>
          </a:bodyPr>
          <a:lstStyle/>
          <a:p>
            <a:r>
              <a:rPr lang="en-CA" dirty="0" err="1"/>
              <a:t>NormalPriority</a:t>
            </a:r>
            <a:endParaRPr lang="en-CA" dirty="0"/>
          </a:p>
        </p:txBody>
      </p:sp>
      <p:cxnSp>
        <p:nvCxnSpPr>
          <p:cNvPr id="12" name="Elbow Connector 11"/>
          <p:cNvCxnSpPr>
            <a:endCxn id="9" idx="1"/>
          </p:cNvCxnSpPr>
          <p:nvPr/>
        </p:nvCxnSpPr>
        <p:spPr>
          <a:xfrm rot="16200000" flipH="1">
            <a:off x="4550468" y="3333781"/>
            <a:ext cx="476481" cy="412273"/>
          </a:xfrm>
          <a:prstGeom prst="bentConnector2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Elbow Connector 12"/>
          <p:cNvCxnSpPr>
            <a:stCxn id="8" idx="1"/>
            <a:endCxn id="6" idx="2"/>
          </p:cNvCxnSpPr>
          <p:nvPr/>
        </p:nvCxnSpPr>
        <p:spPr>
          <a:xfrm rot="10800000">
            <a:off x="3887522" y="2677530"/>
            <a:ext cx="235208" cy="439483"/>
          </a:xfrm>
          <a:prstGeom prst="bentConnector2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6776071" y="3408827"/>
            <a:ext cx="782262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  <a:prstDash val="solid"/>
          </a:ln>
        </p:spPr>
        <p:txBody>
          <a:bodyPr wrap="square" rtlCol="0">
            <a:spAutoFit/>
          </a:bodyPr>
          <a:lstStyle/>
          <a:p>
            <a:r>
              <a:rPr lang="en-CA" dirty="0"/>
              <a:t>Filter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776071" y="3831734"/>
            <a:ext cx="782262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  <a:prstDash val="solid"/>
          </a:ln>
        </p:spPr>
        <p:txBody>
          <a:bodyPr wrap="square" rtlCol="0">
            <a:spAutoFit/>
          </a:bodyPr>
          <a:lstStyle/>
          <a:p>
            <a:r>
              <a:rPr lang="en-CA" dirty="0"/>
              <a:t>Action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776071" y="5258172"/>
            <a:ext cx="782262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  <a:prstDash val="solid"/>
          </a:ln>
        </p:spPr>
        <p:txBody>
          <a:bodyPr wrap="square" rtlCol="0">
            <a:spAutoFit/>
          </a:bodyPr>
          <a:lstStyle/>
          <a:p>
            <a:r>
              <a:rPr lang="en-CA" dirty="0"/>
              <a:t>Filter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776071" y="5681079"/>
            <a:ext cx="782262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  <a:prstDash val="solid"/>
          </a:ln>
        </p:spPr>
        <p:txBody>
          <a:bodyPr wrap="square" rtlCol="0">
            <a:spAutoFit/>
          </a:bodyPr>
          <a:lstStyle/>
          <a:p>
            <a:r>
              <a:rPr lang="en-CA" dirty="0"/>
              <a:t>Action</a:t>
            </a:r>
          </a:p>
        </p:txBody>
      </p:sp>
      <p:grpSp>
        <p:nvGrpSpPr>
          <p:cNvPr id="37" name="Group 36"/>
          <p:cNvGrpSpPr/>
          <p:nvPr/>
        </p:nvGrpSpPr>
        <p:grpSpPr>
          <a:xfrm>
            <a:off x="6564651" y="3588356"/>
            <a:ext cx="211420" cy="422908"/>
            <a:chOff x="6908214" y="4241179"/>
            <a:chExt cx="211420" cy="422908"/>
          </a:xfrm>
        </p:grpSpPr>
        <p:cxnSp>
          <p:nvCxnSpPr>
            <p:cNvPr id="31" name="Elbow Connector 30"/>
            <p:cNvCxnSpPr>
              <a:stCxn id="26" idx="1"/>
              <a:endCxn id="9" idx="3"/>
            </p:cNvCxnSpPr>
            <p:nvPr/>
          </p:nvCxnSpPr>
          <p:spPr>
            <a:xfrm rot="10800000" flipV="1">
              <a:off x="6908214" y="4241179"/>
              <a:ext cx="211420" cy="184666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Elbow Connector 33"/>
            <p:cNvCxnSpPr>
              <a:stCxn id="27" idx="1"/>
              <a:endCxn id="9" idx="3"/>
            </p:cNvCxnSpPr>
            <p:nvPr/>
          </p:nvCxnSpPr>
          <p:spPr>
            <a:xfrm rot="10800000">
              <a:off x="6908214" y="4425846"/>
              <a:ext cx="211420" cy="238241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/>
          <p:cNvGrpSpPr/>
          <p:nvPr/>
        </p:nvGrpSpPr>
        <p:grpSpPr>
          <a:xfrm>
            <a:off x="6564650" y="5416050"/>
            <a:ext cx="211421" cy="422908"/>
            <a:chOff x="6908214" y="4246316"/>
            <a:chExt cx="211421" cy="422908"/>
          </a:xfrm>
        </p:grpSpPr>
        <p:cxnSp>
          <p:nvCxnSpPr>
            <p:cNvPr id="39" name="Elbow Connector 38"/>
            <p:cNvCxnSpPr/>
            <p:nvPr/>
          </p:nvCxnSpPr>
          <p:spPr>
            <a:xfrm rot="10800000" flipV="1">
              <a:off x="6908214" y="4246316"/>
              <a:ext cx="211421" cy="184666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Elbow Connector 39"/>
            <p:cNvCxnSpPr/>
            <p:nvPr/>
          </p:nvCxnSpPr>
          <p:spPr>
            <a:xfrm rot="10800000">
              <a:off x="6908214" y="4430983"/>
              <a:ext cx="211421" cy="238241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Rounded Rectangular Callout 40"/>
          <p:cNvSpPr/>
          <p:nvPr/>
        </p:nvSpPr>
        <p:spPr>
          <a:xfrm>
            <a:off x="8018176" y="2350482"/>
            <a:ext cx="3192471" cy="951196"/>
          </a:xfrm>
          <a:prstGeom prst="wedgeRoundRectCallout">
            <a:avLst>
              <a:gd name="adj1" fmla="val -63051"/>
              <a:gd name="adj2" fmla="val 80791"/>
              <a:gd name="adj3" fmla="val 16667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A" dirty="0" err="1"/>
              <a:t>sys.Label</a:t>
            </a:r>
            <a:r>
              <a:rPr lang="en-CA" dirty="0"/>
              <a:t> LIKE ‘%rush%’ OR Amount &gt;= 100</a:t>
            </a:r>
          </a:p>
        </p:txBody>
      </p:sp>
      <p:sp>
        <p:nvSpPr>
          <p:cNvPr id="43" name="Rounded Rectangular Callout 42"/>
          <p:cNvSpPr/>
          <p:nvPr/>
        </p:nvSpPr>
        <p:spPr>
          <a:xfrm>
            <a:off x="8018176" y="4727177"/>
            <a:ext cx="3192471" cy="688873"/>
          </a:xfrm>
          <a:prstGeom prst="wedgeRoundRectCallout">
            <a:avLst>
              <a:gd name="adj1" fmla="val -62587"/>
              <a:gd name="adj2" fmla="val 57561"/>
              <a:gd name="adj3" fmla="val 16667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A" dirty="0"/>
              <a:t>(Amount &lt; 100) AND (</a:t>
            </a:r>
            <a:r>
              <a:rPr lang="en-CA" dirty="0" err="1"/>
              <a:t>sys.Label</a:t>
            </a:r>
            <a:r>
              <a:rPr lang="en-CA" dirty="0"/>
              <a:t> NOT LIKE '%rush%')</a:t>
            </a:r>
          </a:p>
        </p:txBody>
      </p:sp>
      <p:sp>
        <p:nvSpPr>
          <p:cNvPr id="44" name="Rounded Rectangular Callout 43"/>
          <p:cNvSpPr/>
          <p:nvPr/>
        </p:nvSpPr>
        <p:spPr>
          <a:xfrm>
            <a:off x="8018176" y="3666376"/>
            <a:ext cx="3192471" cy="529173"/>
          </a:xfrm>
          <a:prstGeom prst="wedgeRoundRectCallout">
            <a:avLst>
              <a:gd name="adj1" fmla="val -62224"/>
              <a:gd name="adj2" fmla="val 23857"/>
              <a:gd name="adj3" fmla="val 16667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A" dirty="0"/>
              <a:t>SET Priority=‘high’</a:t>
            </a:r>
          </a:p>
        </p:txBody>
      </p:sp>
      <p:sp>
        <p:nvSpPr>
          <p:cNvPr id="45" name="Rounded Rectangular Callout 44"/>
          <p:cNvSpPr/>
          <p:nvPr/>
        </p:nvSpPr>
        <p:spPr>
          <a:xfrm>
            <a:off x="8018176" y="5873052"/>
            <a:ext cx="3192471" cy="529173"/>
          </a:xfrm>
          <a:prstGeom prst="wedgeRoundRectCallout">
            <a:avLst>
              <a:gd name="adj1" fmla="val -62943"/>
              <a:gd name="adj2" fmla="val -57873"/>
              <a:gd name="adj3" fmla="val 16667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A" dirty="0"/>
              <a:t>SET Priority=‘normal’</a:t>
            </a:r>
          </a:p>
        </p:txBody>
      </p:sp>
      <p:grpSp>
        <p:nvGrpSpPr>
          <p:cNvPr id="76" name="Group 75"/>
          <p:cNvGrpSpPr/>
          <p:nvPr/>
        </p:nvGrpSpPr>
        <p:grpSpPr>
          <a:xfrm>
            <a:off x="5222832" y="6105335"/>
            <a:ext cx="1113830" cy="752665"/>
            <a:chOff x="5222832" y="6022612"/>
            <a:chExt cx="1113830" cy="752665"/>
          </a:xfrm>
        </p:grpSpPr>
        <p:pic>
          <p:nvPicPr>
            <p:cNvPr id="74" name="Picture 73">
              <a:hlinkClick r:id="rId2" action="ppaction://program"/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22832" y="6022612"/>
              <a:ext cx="1113830" cy="752665"/>
            </a:xfrm>
            <a:prstGeom prst="rect">
              <a:avLst/>
            </a:prstGeom>
          </p:spPr>
        </p:pic>
        <p:sp>
          <p:nvSpPr>
            <p:cNvPr id="75" name="TextBox 74"/>
            <p:cNvSpPr txBox="1"/>
            <p:nvPr/>
          </p:nvSpPr>
          <p:spPr>
            <a:xfrm>
              <a:off x="5364832" y="6273947"/>
              <a:ext cx="84568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2000" b="1" dirty="0">
                  <a:hlinkClick r:id="rId4" action="ppaction://program"/>
                </a:rPr>
                <a:t>Demo</a:t>
              </a:r>
              <a:endParaRPr lang="en-CA" sz="2000" b="1" dirty="0"/>
            </a:p>
          </p:txBody>
        </p:sp>
      </p:grpSp>
      <p:sp>
        <p:nvSpPr>
          <p:cNvPr id="42" name="TextBox 41"/>
          <p:cNvSpPr txBox="1"/>
          <p:nvPr/>
        </p:nvSpPr>
        <p:spPr>
          <a:xfrm>
            <a:off x="2780200" y="4193270"/>
            <a:ext cx="2214644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  <a:prstDash val="solid"/>
          </a:ln>
        </p:spPr>
        <p:txBody>
          <a:bodyPr wrap="square" rtlCol="0">
            <a:spAutoFit/>
          </a:bodyPr>
          <a:lstStyle/>
          <a:p>
            <a:r>
              <a:rPr lang="en-CA" dirty="0"/>
              <a:t>Subscription: mysub1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4122730" y="4817419"/>
            <a:ext cx="872114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  <a:prstDash val="solid"/>
          </a:ln>
        </p:spPr>
        <p:txBody>
          <a:bodyPr wrap="square" rtlCol="0">
            <a:spAutoFit/>
          </a:bodyPr>
          <a:lstStyle/>
          <a:p>
            <a:r>
              <a:rPr lang="en-CA" dirty="0"/>
              <a:t>Rules</a:t>
            </a:r>
          </a:p>
        </p:txBody>
      </p:sp>
      <p:cxnSp>
        <p:nvCxnSpPr>
          <p:cNvPr id="47" name="Elbow Connector 46"/>
          <p:cNvCxnSpPr/>
          <p:nvPr/>
        </p:nvCxnSpPr>
        <p:spPr>
          <a:xfrm rot="16200000" flipH="1">
            <a:off x="4550468" y="5218854"/>
            <a:ext cx="476481" cy="412273"/>
          </a:xfrm>
          <a:prstGeom prst="bentConnector2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Elbow Connector 47"/>
          <p:cNvCxnSpPr>
            <a:stCxn id="46" idx="1"/>
            <a:endCxn id="42" idx="2"/>
          </p:cNvCxnSpPr>
          <p:nvPr/>
        </p:nvCxnSpPr>
        <p:spPr>
          <a:xfrm rot="10800000">
            <a:off x="3887522" y="4562603"/>
            <a:ext cx="235208" cy="439483"/>
          </a:xfrm>
          <a:prstGeom prst="bentConnector2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Group 51"/>
          <p:cNvGrpSpPr/>
          <p:nvPr/>
        </p:nvGrpSpPr>
        <p:grpSpPr>
          <a:xfrm>
            <a:off x="2234473" y="2052682"/>
            <a:ext cx="545727" cy="2335529"/>
            <a:chOff x="2234473" y="2042408"/>
            <a:chExt cx="545727" cy="2335529"/>
          </a:xfrm>
        </p:grpSpPr>
        <p:cxnSp>
          <p:nvCxnSpPr>
            <p:cNvPr id="16" name="Elbow Connector 15"/>
            <p:cNvCxnSpPr>
              <a:stCxn id="42" idx="1"/>
            </p:cNvCxnSpPr>
            <p:nvPr/>
          </p:nvCxnSpPr>
          <p:spPr>
            <a:xfrm rot="10800000">
              <a:off x="2234474" y="2350624"/>
              <a:ext cx="545726" cy="2027312"/>
            </a:xfrm>
            <a:prstGeom prst="bentConnector2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Elbow Connector 18"/>
            <p:cNvCxnSpPr>
              <a:stCxn id="42" idx="1"/>
            </p:cNvCxnSpPr>
            <p:nvPr/>
          </p:nvCxnSpPr>
          <p:spPr>
            <a:xfrm rot="10800000">
              <a:off x="2237112" y="2042408"/>
              <a:ext cx="543088" cy="2335529"/>
            </a:xfrm>
            <a:prstGeom prst="bentConnector2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Elbow Connector 52"/>
            <p:cNvCxnSpPr>
              <a:endCxn id="6" idx="1"/>
            </p:cNvCxnSpPr>
            <p:nvPr/>
          </p:nvCxnSpPr>
          <p:spPr>
            <a:xfrm>
              <a:off x="2234473" y="2069956"/>
              <a:ext cx="545727" cy="422907"/>
            </a:xfrm>
            <a:prstGeom prst="bentConnector3">
              <a:avLst>
                <a:gd name="adj1" fmla="val 110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61157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  <p:bldP spid="9" grpId="0" animBg="1"/>
      <p:bldP spid="10" grpId="0" animBg="1"/>
      <p:bldP spid="26" grpId="0" animBg="1"/>
      <p:bldP spid="27" grpId="0" animBg="1"/>
      <p:bldP spid="29" grpId="0" animBg="1"/>
      <p:bldP spid="30" grpId="0" animBg="1"/>
      <p:bldP spid="41" grpId="0" animBg="1"/>
      <p:bldP spid="43" grpId="0" animBg="1"/>
      <p:bldP spid="44" grpId="0" animBg="1"/>
      <p:bldP spid="45" grpId="0" animBg="1"/>
      <p:bldP spid="42" grpId="0" animBg="1"/>
      <p:bldP spid="46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solidFill>
            <a:srgbClr val="0070C0"/>
          </a:solidFill>
        </p:spPr>
        <p:txBody>
          <a:bodyPr/>
          <a:lstStyle/>
          <a:p>
            <a:r>
              <a:rPr lang="en-CA" b="1">
                <a:solidFill>
                  <a:schemeClr val="bg1"/>
                </a:solidFill>
              </a:rPr>
              <a:t>Transactions</a:t>
            </a:r>
            <a:endParaRPr lang="en-CA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5" name="Add-in 4" title="Code Presenter Pro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1576639" y="1358387"/>
              <a:ext cx="9327452" cy="5494328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3"/>
              </a:graphicData>
            </a:graphic>
          </p:graphicFrame>
        </mc:Choice>
        <mc:Fallback>
          <p:pic>
            <p:nvPicPr>
              <p:cNvPr id="5" name="Add-in 4" title="Code Presenter Pro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76639" y="1358387"/>
                <a:ext cx="9327452" cy="549432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30049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3276" y="712268"/>
            <a:ext cx="10410524" cy="119353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>
                <a:solidFill>
                  <a:srgbClr val="FFFFFF"/>
                </a:solidFill>
              </a:rPr>
              <a:t>Forwarding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43276" y="2050181"/>
            <a:ext cx="10410524" cy="41267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FFFFFF"/>
                </a:solidFill>
              </a:rPr>
              <a:t>Centralized DLQ sample</a:t>
            </a:r>
          </a:p>
          <a:p>
            <a:pPr marL="28575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FFFFFF"/>
                </a:solidFill>
              </a:rPr>
              <a:t>Dynamic property “DeadLetterSource”</a:t>
            </a:r>
          </a:p>
        </p:txBody>
      </p:sp>
    </p:spTree>
    <p:extLst>
      <p:ext uri="{BB962C8B-B14F-4D97-AF65-F5344CB8AC3E}">
        <p14:creationId xmlns:p14="http://schemas.microsoft.com/office/powerpoint/2010/main" val="3658699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3276" y="712268"/>
            <a:ext cx="10410524" cy="119353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>
                <a:solidFill>
                  <a:srgbClr val="FFFFFF"/>
                </a:solidFill>
              </a:rPr>
              <a:t>Exception Handling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43276" y="2050181"/>
            <a:ext cx="10410524" cy="41267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FFFFFF"/>
                </a:solidFill>
              </a:rPr>
              <a:t>RetryPolicy</a:t>
            </a:r>
          </a:p>
          <a:p>
            <a:pPr marL="28575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FFFFFF"/>
                </a:solidFill>
              </a:rPr>
              <a:t>exception.IsTransient</a:t>
            </a:r>
          </a:p>
        </p:txBody>
      </p:sp>
    </p:spTree>
    <p:extLst>
      <p:ext uri="{BB962C8B-B14F-4D97-AF65-F5344CB8AC3E}">
        <p14:creationId xmlns:p14="http://schemas.microsoft.com/office/powerpoint/2010/main" val="1627186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Rectangle 104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1030" name="Picture 6" descr="http://extracheaprubbishremoval.com.au/wp-content/uploads/2015/11/Cheap-Rubbish-Removal-Sydney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81946" y="1208248"/>
            <a:ext cx="3529109" cy="2311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https://soconnect.co.uk/wp-content/uploads/2014/07/SLA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332788" y="530290"/>
            <a:ext cx="3526424" cy="3667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https://www.tanaza.com/wp-content/uploads/2014/10/Tecnology-Performance1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153400" y="1315610"/>
            <a:ext cx="3553968" cy="2096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51" name="Straight Connector 88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75360" y="5778706"/>
            <a:ext cx="10241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2996" y="4571216"/>
            <a:ext cx="10906008" cy="111541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/>
              <a:t>Why Azure Service Bus?</a:t>
            </a:r>
          </a:p>
        </p:txBody>
      </p:sp>
    </p:spTree>
    <p:extLst>
      <p:ext uri="{BB962C8B-B14F-4D97-AF65-F5344CB8AC3E}">
        <p14:creationId xmlns:p14="http://schemas.microsoft.com/office/powerpoint/2010/main" val="664583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http://www.salesforlife.com/hs-fs/hubfs/assets/featured-image-imports/why-social-selling-tips-are-just-the-tip-of-the-iceberg.jpg?t=1476305004505&amp;width=1400&amp;name=why-social-selling-tips-are-just-the-tip-of-the-iceberg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600"/>
          <a:stretch/>
        </p:blipFill>
        <p:spPr bwMode="auto">
          <a:xfrm>
            <a:off x="20" y="10"/>
            <a:ext cx="7534636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53399" y="365125"/>
            <a:ext cx="3430605" cy="5530319"/>
          </a:xfrm>
        </p:spPr>
        <p:txBody>
          <a:bodyPr>
            <a:normAutofit/>
          </a:bodyPr>
          <a:lstStyle/>
          <a:p>
            <a:r>
              <a:rPr lang="en-US" b="1" dirty="0"/>
              <a:t>Work Smart</a:t>
            </a:r>
            <a:br>
              <a:rPr lang="en-US" b="1" dirty="0"/>
            </a:br>
            <a:r>
              <a:rPr lang="en-US" b="1" dirty="0"/>
              <a:t/>
            </a:r>
            <a:br>
              <a:rPr lang="en-US" b="1" dirty="0"/>
            </a:br>
            <a:r>
              <a:rPr lang="en-US" b="1" err="1"/>
              <a:t>NServiceBus</a:t>
            </a:r>
            <a:endParaRPr lang="en-CA" b="1"/>
          </a:p>
        </p:txBody>
      </p:sp>
      <p:pic>
        <p:nvPicPr>
          <p:cNvPr id="7" name="Picture 6" descr="https://particular.net/Themes/ParticularSoftware/Styles/images/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5713" y="3994900"/>
            <a:ext cx="2085975" cy="504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1009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solidFill>
            <a:srgbClr val="0070C0"/>
          </a:solidFill>
        </p:spPr>
        <p:txBody>
          <a:bodyPr/>
          <a:lstStyle/>
          <a:p>
            <a:r>
              <a:rPr lang="en-CA" b="1" dirty="0">
                <a:solidFill>
                  <a:schemeClr val="bg1"/>
                </a:solidFill>
              </a:rPr>
              <a:t>Thank you!</a:t>
            </a:r>
          </a:p>
        </p:txBody>
      </p:sp>
      <p:sp>
        <p:nvSpPr>
          <p:cNvPr id="3" name="Rectangle 2"/>
          <p:cNvSpPr/>
          <p:nvPr/>
        </p:nvSpPr>
        <p:spPr>
          <a:xfrm>
            <a:off x="256449" y="1708347"/>
            <a:ext cx="11276293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2400" b="1" dirty="0" smtClean="0"/>
              <a:t>Connect </a:t>
            </a:r>
            <a:r>
              <a:rPr lang="en-CA" sz="2400" b="1" dirty="0">
                <a:hlinkClick r:id="rId2" action="ppaction://hlinkfile"/>
              </a:rPr>
              <a:t>@</a:t>
            </a:r>
            <a:r>
              <a:rPr lang="en-CA" sz="2400" b="1" dirty="0" err="1">
                <a:hlinkClick r:id="rId2" action="ppaction://hlinkfile"/>
              </a:rPr>
              <a:t>sfeldman</a:t>
            </a:r>
            <a:endParaRPr lang="en-CA" sz="2400" b="1" dirty="0"/>
          </a:p>
          <a:p>
            <a:r>
              <a:rPr lang="en-CA" sz="2400" b="1" dirty="0" smtClean="0"/>
              <a:t>Send </a:t>
            </a:r>
            <a:r>
              <a:rPr lang="en-CA" sz="2400" b="1" dirty="0"/>
              <a:t>your feedback to </a:t>
            </a:r>
            <a:r>
              <a:rPr lang="en-CA" sz="2400" b="1" dirty="0">
                <a:hlinkClick r:id="rId3"/>
              </a:rPr>
              <a:t>feldman.sean@gmail.com</a:t>
            </a:r>
            <a:endParaRPr lang="en-CA" sz="2400" b="1" dirty="0"/>
          </a:p>
          <a:p>
            <a:r>
              <a:rPr lang="en-CA" sz="2400" b="1" dirty="0" smtClean="0"/>
              <a:t>Feel </a:t>
            </a:r>
            <a:r>
              <a:rPr lang="en-CA" sz="2400" b="1" dirty="0"/>
              <a:t>up your RSS feed with </a:t>
            </a:r>
            <a:r>
              <a:rPr lang="en-CA" sz="2400" b="1" dirty="0">
                <a:hlinkClick r:id="rId4"/>
              </a:rPr>
              <a:t>https://weblogs.asp.net/sfeldman</a:t>
            </a:r>
            <a:r>
              <a:rPr lang="en-CA" sz="2400" b="1" dirty="0"/>
              <a:t> </a:t>
            </a:r>
          </a:p>
          <a:p>
            <a:r>
              <a:rPr lang="en-CA" sz="2400" b="1" dirty="0" smtClean="0"/>
              <a:t>Slides &amp; code </a:t>
            </a:r>
            <a:r>
              <a:rPr lang="en-CA" sz="2400" b="1" dirty="0" smtClean="0">
                <a:hlinkClick r:id="rId5"/>
              </a:rPr>
              <a:t>https://github.com/SeanFeldman/ASB-SingaporeMicrosoft</a:t>
            </a:r>
            <a:endParaRPr lang="en-CA" sz="2400" b="1" dirty="0" smtClean="0"/>
          </a:p>
          <a:p>
            <a:endParaRPr lang="en-CA" sz="2400" b="1" dirty="0"/>
          </a:p>
          <a:p>
            <a:r>
              <a:rPr lang="en-CA" sz="2400" b="1" dirty="0"/>
              <a:t>Tools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b="1" dirty="0"/>
              <a:t>Service Bus Explorer </a:t>
            </a:r>
            <a:r>
              <a:rPr lang="en-CA" sz="2400" b="1" dirty="0">
                <a:hlinkClick r:id="rId6"/>
              </a:rPr>
              <a:t>https://github.com/paolosalvatori/ServiceBusExplorer</a:t>
            </a:r>
            <a:r>
              <a:rPr lang="en-CA" sz="2400" b="1" dirty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b="1" dirty="0" err="1"/>
              <a:t>LinqPad</a:t>
            </a:r>
            <a:r>
              <a:rPr lang="en-CA" sz="2400" b="1" dirty="0"/>
              <a:t> </a:t>
            </a:r>
            <a:r>
              <a:rPr lang="en-CA" sz="2400" b="1" dirty="0">
                <a:hlinkClick r:id="rId7"/>
              </a:rPr>
              <a:t>https://www.linqpad.net/</a:t>
            </a:r>
            <a:r>
              <a:rPr lang="en-CA" sz="2400" b="1" dirty="0"/>
              <a:t>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6738" y="1573065"/>
            <a:ext cx="1905000" cy="19050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284521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an, chat, chatti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45" b="11786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" name="Freeform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3988708"/>
            <a:ext cx="9906000" cy="1922246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38150" y="4300627"/>
            <a:ext cx="9067800" cy="1298409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Communication</a:t>
            </a:r>
            <a:endParaRPr lang="en-CA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159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Rectangle 6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6" y="0"/>
            <a:ext cx="4657344" cy="6858000"/>
          </a:xfrm>
          <a:prstGeom prst="rect">
            <a:avLst/>
          </a:prstGeom>
          <a:solidFill>
            <a:srgbClr val="6F8C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13023" y="640081"/>
            <a:ext cx="4478977" cy="5574452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Layered Architecture</a:t>
            </a:r>
            <a:endParaRPr lang="en-CA" dirty="0">
              <a:solidFill>
                <a:srgbClr val="FFFFFF"/>
              </a:solidFill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1996965" y="547062"/>
            <a:ext cx="3237186" cy="5760490"/>
            <a:chOff x="7320455" y="231228"/>
            <a:chExt cx="3237186" cy="5760490"/>
          </a:xfrm>
        </p:grpSpPr>
        <p:sp>
          <p:nvSpPr>
            <p:cNvPr id="22" name="Rounded Rectangle 21"/>
            <p:cNvSpPr/>
            <p:nvPr/>
          </p:nvSpPr>
          <p:spPr>
            <a:xfrm>
              <a:off x="7320455" y="231228"/>
              <a:ext cx="3237186" cy="1098331"/>
            </a:xfrm>
            <a:prstGeom prst="round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/>
                <a:t>Presentation Layer</a:t>
              </a:r>
              <a:endParaRPr lang="en-CA" sz="2800" dirty="0"/>
            </a:p>
          </p:txBody>
        </p:sp>
        <p:sp>
          <p:nvSpPr>
            <p:cNvPr id="23" name="Rounded Rectangle 22"/>
            <p:cNvSpPr/>
            <p:nvPr/>
          </p:nvSpPr>
          <p:spPr>
            <a:xfrm>
              <a:off x="7320455" y="1695943"/>
              <a:ext cx="3237186" cy="1098331"/>
            </a:xfrm>
            <a:prstGeom prst="roundRect">
              <a:avLst/>
            </a:prstGeom>
            <a:solidFill>
              <a:schemeClr val="accent2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/>
                <a:t>Business Logic Layer</a:t>
              </a:r>
              <a:endParaRPr lang="en-CA" sz="2800" dirty="0"/>
            </a:p>
          </p:txBody>
        </p:sp>
        <p:sp>
          <p:nvSpPr>
            <p:cNvPr id="24" name="Rounded Rectangle 23"/>
            <p:cNvSpPr/>
            <p:nvPr/>
          </p:nvSpPr>
          <p:spPr>
            <a:xfrm>
              <a:off x="7320455" y="3155403"/>
              <a:ext cx="3237186" cy="1098331"/>
            </a:xfrm>
            <a:prstGeom prst="roundRect">
              <a:avLst/>
            </a:prstGeom>
            <a:solidFill>
              <a:srgbClr val="00B050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/>
                <a:t>Data Access Layer</a:t>
              </a:r>
              <a:endParaRPr lang="en-CA" sz="2800" dirty="0"/>
            </a:p>
          </p:txBody>
        </p:sp>
        <p:sp>
          <p:nvSpPr>
            <p:cNvPr id="25" name="Flowchart: Magnetic Disk 24"/>
            <p:cNvSpPr/>
            <p:nvPr/>
          </p:nvSpPr>
          <p:spPr>
            <a:xfrm>
              <a:off x="8198069" y="4614863"/>
              <a:ext cx="1481958" cy="1376855"/>
            </a:xfrm>
            <a:prstGeom prst="flowChartMagneticDisk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Data Store</a:t>
              </a:r>
              <a:endParaRPr lang="en-CA" dirty="0"/>
            </a:p>
          </p:txBody>
        </p:sp>
        <p:sp>
          <p:nvSpPr>
            <p:cNvPr id="26" name="Down Arrow 25"/>
            <p:cNvSpPr/>
            <p:nvPr/>
          </p:nvSpPr>
          <p:spPr>
            <a:xfrm>
              <a:off x="8747234" y="1332186"/>
              <a:ext cx="383628" cy="361129"/>
            </a:xfrm>
            <a:prstGeom prst="downArrow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Down Arrow 26"/>
            <p:cNvSpPr/>
            <p:nvPr/>
          </p:nvSpPr>
          <p:spPr>
            <a:xfrm>
              <a:off x="8747234" y="2794274"/>
              <a:ext cx="383628" cy="361129"/>
            </a:xfrm>
            <a:prstGeom prst="downArrow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8" name="Down Arrow 27"/>
            <p:cNvSpPr/>
            <p:nvPr/>
          </p:nvSpPr>
          <p:spPr>
            <a:xfrm>
              <a:off x="8747234" y="4253734"/>
              <a:ext cx="383628" cy="361129"/>
            </a:xfrm>
            <a:prstGeom prst="downArrow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</p:spTree>
    <p:extLst>
      <p:ext uri="{BB962C8B-B14F-4D97-AF65-F5344CB8AC3E}">
        <p14:creationId xmlns:p14="http://schemas.microsoft.com/office/powerpoint/2010/main" val="2303309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Rectangle 6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6" y="0"/>
            <a:ext cx="4657344" cy="6858000"/>
          </a:xfrm>
          <a:prstGeom prst="rect">
            <a:avLst/>
          </a:prstGeom>
          <a:solidFill>
            <a:srgbClr val="6F8C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13023" y="640081"/>
            <a:ext cx="4478977" cy="557445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Example: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Temporal Coupling</a:t>
            </a:r>
            <a:endParaRPr lang="en-CA" dirty="0">
              <a:solidFill>
                <a:srgbClr val="FFFFFF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617518" y="1650670"/>
            <a:ext cx="6412675" cy="3342904"/>
            <a:chOff x="2060369" y="2036618"/>
            <a:chExt cx="6412675" cy="3342904"/>
          </a:xfrm>
        </p:grpSpPr>
        <p:sp>
          <p:nvSpPr>
            <p:cNvPr id="6" name="Rectangle 5"/>
            <p:cNvSpPr/>
            <p:nvPr/>
          </p:nvSpPr>
          <p:spPr>
            <a:xfrm>
              <a:off x="3152899" y="2036618"/>
              <a:ext cx="1591293" cy="68876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Service A</a:t>
              </a:r>
              <a:endParaRPr lang="en-CA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6881751" y="2036618"/>
              <a:ext cx="1591293" cy="68876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Service B</a:t>
              </a:r>
              <a:endParaRPr lang="en-CA" dirty="0"/>
            </a:p>
          </p:txBody>
        </p:sp>
        <p:cxnSp>
          <p:nvCxnSpPr>
            <p:cNvPr id="8" name="Straight Connector 7"/>
            <p:cNvCxnSpPr>
              <a:stCxn id="6" idx="2"/>
            </p:cNvCxnSpPr>
            <p:nvPr/>
          </p:nvCxnSpPr>
          <p:spPr>
            <a:xfrm>
              <a:off x="3948546" y="2725387"/>
              <a:ext cx="5937" cy="265413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7677397" y="2725387"/>
              <a:ext cx="5937" cy="265413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 9"/>
            <p:cNvSpPr/>
            <p:nvPr/>
          </p:nvSpPr>
          <p:spPr>
            <a:xfrm>
              <a:off x="3883231" y="3176649"/>
              <a:ext cx="124691" cy="1989117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7615051" y="3560619"/>
              <a:ext cx="121723" cy="104107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>
              <a:off x="2060369" y="3176649"/>
              <a:ext cx="1885208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>
              <a:off x="3954483" y="3560619"/>
              <a:ext cx="3782291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>
              <a:off x="3954483" y="4601689"/>
              <a:ext cx="3782291" cy="0"/>
            </a:xfrm>
            <a:prstGeom prst="straightConnector1">
              <a:avLst/>
            </a:prstGeom>
            <a:ln w="57150">
              <a:prstDash val="lg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>
              <a:off x="2060369" y="5142015"/>
              <a:ext cx="1885208" cy="0"/>
            </a:xfrm>
            <a:prstGeom prst="straightConnector1">
              <a:avLst/>
            </a:prstGeom>
            <a:ln w="57150">
              <a:prstDash val="lg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2297875" y="2861594"/>
              <a:ext cx="160316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Place order</a:t>
              </a:r>
              <a:endParaRPr lang="en-CA" sz="1600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305301" y="3247074"/>
              <a:ext cx="160316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Register order</a:t>
              </a:r>
              <a:endParaRPr lang="en-CA" sz="1600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305301" y="4281773"/>
              <a:ext cx="160316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Result</a:t>
              </a:r>
              <a:endParaRPr lang="en-CA" sz="16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381002" y="4836531"/>
              <a:ext cx="160316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Result</a:t>
              </a:r>
              <a:endParaRPr lang="en-CA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2780943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Image result for RPC vs message performanc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537039" y="801586"/>
            <a:ext cx="9315387" cy="5239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" name="Rectangle 6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chemeClr val="tx1">
              <a:lumMod val="85000"/>
              <a:lumOff val="15000"/>
            </a:schemeClr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anchor="ctr">
            <a:normAutofit/>
          </a:bodyPr>
          <a:lstStyle/>
          <a:p>
            <a:pPr algn="ctr"/>
            <a:r>
              <a:rPr lang="en-US" sz="3600">
                <a:solidFill>
                  <a:schemeClr val="bg1"/>
                </a:solidFill>
              </a:rPr>
              <a:t>Performance</a:t>
            </a:r>
            <a:br>
              <a:rPr lang="en-US" sz="3600">
                <a:solidFill>
                  <a:schemeClr val="bg1"/>
                </a:solidFill>
              </a:rPr>
            </a:br>
            <a:r>
              <a:rPr lang="en-US" sz="3600">
                <a:solidFill>
                  <a:schemeClr val="bg1"/>
                </a:solidFill>
              </a:rPr>
              <a:t>RPC vs Messaging</a:t>
            </a:r>
            <a:endParaRPr lang="en-CA" sz="3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4133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Topics connector"/>
          <p:cNvCxnSpPr>
            <a:stCxn id="11" idx="2"/>
            <a:endCxn id="37" idx="0"/>
          </p:cNvCxnSpPr>
          <p:nvPr/>
        </p:nvCxnSpPr>
        <p:spPr>
          <a:xfrm rot="16200000" flipH="1">
            <a:off x="3637522" y="3462761"/>
            <a:ext cx="547289" cy="1190452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Queues connector"/>
          <p:cNvCxnSpPr>
            <a:stCxn id="11" idx="2"/>
            <a:endCxn id="35" idx="0"/>
          </p:cNvCxnSpPr>
          <p:nvPr/>
        </p:nvCxnSpPr>
        <p:spPr>
          <a:xfrm rot="5400000">
            <a:off x="2389253" y="3404946"/>
            <a:ext cx="547290" cy="1306084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solidFill>
            <a:srgbClr val="0070C0"/>
          </a:solidFill>
        </p:spPr>
        <p:txBody>
          <a:bodyPr/>
          <a:lstStyle/>
          <a:p>
            <a:r>
              <a:rPr lang="en-CA" b="1" dirty="0">
                <a:solidFill>
                  <a:schemeClr val="bg1"/>
                </a:solidFill>
              </a:rPr>
              <a:t>Service provided by ASB</a:t>
            </a:r>
          </a:p>
        </p:txBody>
      </p:sp>
      <p:pic>
        <p:nvPicPr>
          <p:cNvPr id="4" name="old ASB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0559" y="3134594"/>
            <a:ext cx="872457" cy="872457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6055851" y="3003537"/>
            <a:ext cx="1176391" cy="1076119"/>
            <a:chOff x="6980497" y="3003537"/>
            <a:chExt cx="1176391" cy="1076119"/>
          </a:xfrm>
        </p:grpSpPr>
        <p:sp>
          <p:nvSpPr>
            <p:cNvPr id="17" name="TextBox 16"/>
            <p:cNvSpPr txBox="1"/>
            <p:nvPr/>
          </p:nvSpPr>
          <p:spPr>
            <a:xfrm>
              <a:off x="6980497" y="3710324"/>
              <a:ext cx="11763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 err="1"/>
                <a:t>EventHubs</a:t>
              </a:r>
              <a:endParaRPr lang="en-CA" dirty="0"/>
            </a:p>
          </p:txBody>
        </p:sp>
        <p:pic>
          <p:nvPicPr>
            <p:cNvPr id="3" name="event hubs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05912" y="3003537"/>
              <a:ext cx="838764" cy="838764"/>
            </a:xfrm>
            <a:prstGeom prst="rect">
              <a:avLst/>
            </a:prstGeom>
          </p:spPr>
        </p:pic>
      </p:grpSp>
      <p:grpSp>
        <p:nvGrpSpPr>
          <p:cNvPr id="5" name="Group 4"/>
          <p:cNvGrpSpPr/>
          <p:nvPr/>
        </p:nvGrpSpPr>
        <p:grpSpPr>
          <a:xfrm>
            <a:off x="8810737" y="3032516"/>
            <a:ext cx="1176391" cy="1047140"/>
            <a:chOff x="9394396" y="3032516"/>
            <a:chExt cx="1176391" cy="1047140"/>
          </a:xfrm>
        </p:grpSpPr>
        <p:sp>
          <p:nvSpPr>
            <p:cNvPr id="19" name="TextBox 18"/>
            <p:cNvSpPr txBox="1"/>
            <p:nvPr/>
          </p:nvSpPr>
          <p:spPr>
            <a:xfrm>
              <a:off x="9394396" y="3710324"/>
              <a:ext cx="11763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Relays</a:t>
              </a:r>
            </a:p>
          </p:txBody>
        </p:sp>
        <p:pic>
          <p:nvPicPr>
            <p:cNvPr id="10" name="relays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78639" y="3032516"/>
              <a:ext cx="780806" cy="780806"/>
            </a:xfrm>
            <a:prstGeom prst="rect">
              <a:avLst/>
            </a:prstGeom>
          </p:spPr>
        </p:pic>
      </p:grpSp>
      <p:grpSp>
        <p:nvGrpSpPr>
          <p:cNvPr id="9" name="Group 8"/>
          <p:cNvGrpSpPr/>
          <p:nvPr/>
        </p:nvGrpSpPr>
        <p:grpSpPr>
          <a:xfrm>
            <a:off x="1412259" y="4331633"/>
            <a:ext cx="1176391" cy="1092851"/>
            <a:chOff x="1995918" y="4331633"/>
            <a:chExt cx="1176391" cy="1092851"/>
          </a:xfrm>
        </p:grpSpPr>
        <p:sp>
          <p:nvSpPr>
            <p:cNvPr id="6" name="queues"/>
            <p:cNvSpPr txBox="1"/>
            <p:nvPr/>
          </p:nvSpPr>
          <p:spPr>
            <a:xfrm>
              <a:off x="1995918" y="5055152"/>
              <a:ext cx="11763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Queues</a:t>
              </a:r>
            </a:p>
          </p:txBody>
        </p:sp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24183" y="4331633"/>
              <a:ext cx="738664" cy="738664"/>
            </a:xfrm>
            <a:prstGeom prst="rect">
              <a:avLst/>
            </a:prstGeom>
          </p:spPr>
        </p:pic>
      </p:grpSp>
      <p:grpSp>
        <p:nvGrpSpPr>
          <p:cNvPr id="13" name="Group 12"/>
          <p:cNvGrpSpPr/>
          <p:nvPr/>
        </p:nvGrpSpPr>
        <p:grpSpPr>
          <a:xfrm>
            <a:off x="3774310" y="4331632"/>
            <a:ext cx="1571774" cy="1369851"/>
            <a:chOff x="4357969" y="4331632"/>
            <a:chExt cx="1571774" cy="1369851"/>
          </a:xfrm>
        </p:grpSpPr>
        <p:sp>
          <p:nvSpPr>
            <p:cNvPr id="15" name="TextBox 14"/>
            <p:cNvSpPr txBox="1"/>
            <p:nvPr/>
          </p:nvSpPr>
          <p:spPr>
            <a:xfrm>
              <a:off x="4357969" y="5055152"/>
              <a:ext cx="157177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Topics &amp; Subscriptions</a:t>
              </a:r>
            </a:p>
          </p:txBody>
        </p:sp>
        <p:pic>
          <p:nvPicPr>
            <p:cNvPr id="37" name="topics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20719" y="4331632"/>
              <a:ext cx="738664" cy="738664"/>
            </a:xfrm>
            <a:prstGeom prst="rect">
              <a:avLst/>
            </a:prstGeom>
          </p:spPr>
        </p:pic>
      </p:grpSp>
      <p:grpSp>
        <p:nvGrpSpPr>
          <p:cNvPr id="8" name="Group 7"/>
          <p:cNvGrpSpPr/>
          <p:nvPr/>
        </p:nvGrpSpPr>
        <p:grpSpPr>
          <a:xfrm>
            <a:off x="2298358" y="3003537"/>
            <a:ext cx="2178999" cy="1076119"/>
            <a:chOff x="2882017" y="3003537"/>
            <a:chExt cx="2178999" cy="1076119"/>
          </a:xfrm>
        </p:grpSpPr>
        <p:pic>
          <p:nvPicPr>
            <p:cNvPr id="11" name="brokered messaging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09196" y="3003537"/>
              <a:ext cx="780806" cy="780806"/>
            </a:xfrm>
            <a:prstGeom prst="rect">
              <a:avLst/>
            </a:prstGeom>
          </p:spPr>
        </p:pic>
        <p:sp>
          <p:nvSpPr>
            <p:cNvPr id="40" name="TextBox 39"/>
            <p:cNvSpPr txBox="1"/>
            <p:nvPr/>
          </p:nvSpPr>
          <p:spPr>
            <a:xfrm>
              <a:off x="2882017" y="3710324"/>
              <a:ext cx="21789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Brokered Messaging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56459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solidFill>
            <a:srgbClr val="0070C0"/>
          </a:solidFill>
        </p:spPr>
        <p:txBody>
          <a:bodyPr/>
          <a:lstStyle/>
          <a:p>
            <a:r>
              <a:rPr lang="en-CA" b="1" dirty="0">
                <a:solidFill>
                  <a:schemeClr val="bg1"/>
                </a:solidFill>
              </a:rPr>
              <a:t>Some Stats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34463" y="1911750"/>
            <a:ext cx="3851052" cy="1923519"/>
          </a:xfrm>
          <a:prstGeom prst="rect">
            <a:avLst/>
          </a:prstGeom>
          <a:noFill/>
        </p:spPr>
        <p:txBody>
          <a:bodyPr wrap="square" lIns="182828" tIns="146262" rIns="182828" bIns="146262" rtlCol="0">
            <a:spAutoFit/>
          </a:bodyPr>
          <a:lstStyle/>
          <a:p>
            <a:pPr algn="ctr" defTabSz="932563">
              <a:lnSpc>
                <a:spcPct val="90000"/>
              </a:lnSpc>
              <a:spcAft>
                <a:spcPts val="600"/>
              </a:spcAft>
            </a:pPr>
            <a:r>
              <a:rPr lang="en-US" sz="4800" dirty="0">
                <a:solidFill>
                  <a:srgbClr val="00188F"/>
                </a:solidFill>
                <a:latin typeface="Segoe UI Light"/>
                <a:cs typeface="Segoe UI Semibold" panose="020B0702040204020203" pitchFamily="34" charset="0"/>
              </a:rPr>
              <a:t>&gt;275 </a:t>
            </a:r>
            <a:r>
              <a:rPr lang="en-US" sz="2800" dirty="0">
                <a:solidFill>
                  <a:srgbClr val="00188F"/>
                </a:solidFill>
                <a:latin typeface="Segoe UI Light"/>
                <a:cs typeface="Segoe UI Semibold" panose="020B0702040204020203" pitchFamily="34" charset="0"/>
              </a:rPr>
              <a:t>Billion</a:t>
            </a:r>
            <a:r>
              <a:rPr lang="en-US" sz="4800" dirty="0">
                <a:solidFill>
                  <a:srgbClr val="00188F"/>
                </a:solidFill>
                <a:latin typeface="Segoe UI Light"/>
                <a:cs typeface="Segoe UI Semibold" panose="020B0702040204020203" pitchFamily="34" charset="0"/>
              </a:rPr>
              <a:t>     </a:t>
            </a:r>
          </a:p>
          <a:p>
            <a:pPr algn="ctr" defTabSz="932563"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Message operations on</a:t>
            </a:r>
            <a:br>
              <a:rPr lang="en-US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</a:br>
            <a:r>
              <a:rPr lang="en-US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Azure Service Bus </a:t>
            </a:r>
            <a:br>
              <a:rPr lang="en-US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</a:br>
            <a:r>
              <a:rPr lang="en-US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Messaging (Standard) </a:t>
            </a:r>
            <a:br>
              <a:rPr lang="en-US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</a:br>
            <a:r>
              <a:rPr lang="en-US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per month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285631" y="1911750"/>
            <a:ext cx="3851052" cy="1480320"/>
          </a:xfrm>
          <a:prstGeom prst="rect">
            <a:avLst/>
          </a:prstGeom>
          <a:noFill/>
        </p:spPr>
        <p:txBody>
          <a:bodyPr wrap="square" lIns="182828" tIns="146262" rIns="182828" bIns="146262" rtlCol="0">
            <a:spAutoFit/>
          </a:bodyPr>
          <a:lstStyle/>
          <a:p>
            <a:pPr algn="ctr" defTabSz="932563">
              <a:lnSpc>
                <a:spcPct val="90000"/>
              </a:lnSpc>
              <a:spcAft>
                <a:spcPts val="600"/>
              </a:spcAft>
            </a:pPr>
            <a:r>
              <a:rPr lang="en-US" sz="4800" spc="-210" dirty="0">
                <a:solidFill>
                  <a:srgbClr val="00188F"/>
                </a:solidFill>
                <a:latin typeface="Segoe UI Light"/>
                <a:cs typeface="Segoe UI Semibold" panose="020B0702040204020203" pitchFamily="34" charset="0"/>
              </a:rPr>
              <a:t>1.5</a:t>
            </a:r>
            <a:r>
              <a:rPr lang="en-US" sz="1800" dirty="0">
                <a:solidFill>
                  <a:srgbClr val="00188F"/>
                </a:solidFill>
                <a:latin typeface="Segoe UI Light"/>
                <a:cs typeface="Segoe UI Semibold" panose="020B0702040204020203" pitchFamily="34" charset="0"/>
              </a:rPr>
              <a:t> </a:t>
            </a:r>
            <a:r>
              <a:rPr lang="en-US" sz="2800" dirty="0">
                <a:solidFill>
                  <a:srgbClr val="00188F"/>
                </a:solidFill>
                <a:latin typeface="Segoe UI Light"/>
                <a:cs typeface="Segoe UI Semibold" panose="020B0702040204020203" pitchFamily="34" charset="0"/>
              </a:rPr>
              <a:t>Million</a:t>
            </a:r>
          </a:p>
          <a:p>
            <a:pPr algn="ctr" defTabSz="932563"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Message Queues and </a:t>
            </a:r>
            <a:br>
              <a:rPr lang="en-US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</a:br>
            <a:r>
              <a:rPr lang="en-US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Topics in Production 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360105" y="4338845"/>
            <a:ext cx="3851052" cy="1258721"/>
          </a:xfrm>
          <a:prstGeom prst="rect">
            <a:avLst/>
          </a:prstGeom>
          <a:noFill/>
        </p:spPr>
        <p:txBody>
          <a:bodyPr wrap="square" lIns="182828" tIns="146262" rIns="182828" bIns="146262" rtlCol="0">
            <a:spAutoFit/>
          </a:bodyPr>
          <a:lstStyle/>
          <a:p>
            <a:pPr algn="ctr" defTabSz="932563">
              <a:lnSpc>
                <a:spcPct val="90000"/>
              </a:lnSpc>
              <a:spcAft>
                <a:spcPts val="600"/>
              </a:spcAft>
            </a:pPr>
            <a:r>
              <a:rPr lang="en-US" sz="4800" dirty="0">
                <a:solidFill>
                  <a:srgbClr val="00188F"/>
                </a:solidFill>
                <a:latin typeface="Segoe UI Light"/>
                <a:cs typeface="Segoe UI Semibold" panose="020B0702040204020203" pitchFamily="34" charset="0"/>
              </a:rPr>
              <a:t>&gt;250</a:t>
            </a:r>
            <a:r>
              <a:rPr lang="en-US" sz="1800" dirty="0">
                <a:solidFill>
                  <a:srgbClr val="00188F"/>
                </a:solidFill>
                <a:latin typeface="Segoe UI Light"/>
                <a:cs typeface="Segoe UI Semibold" panose="020B0702040204020203" pitchFamily="34" charset="0"/>
              </a:rPr>
              <a:t> </a:t>
            </a:r>
            <a:r>
              <a:rPr lang="en-US" sz="2800" dirty="0">
                <a:solidFill>
                  <a:srgbClr val="00188F"/>
                </a:solidFill>
                <a:latin typeface="Segoe UI Light"/>
                <a:cs typeface="Segoe UI Semibold" panose="020B0702040204020203" pitchFamily="34" charset="0"/>
              </a:rPr>
              <a:t>TB</a:t>
            </a:r>
          </a:p>
          <a:p>
            <a:pPr algn="ctr" defTabSz="932563"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Daily Data Volume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627427" y="4338845"/>
            <a:ext cx="3851052" cy="1258721"/>
          </a:xfrm>
          <a:prstGeom prst="rect">
            <a:avLst/>
          </a:prstGeom>
          <a:noFill/>
        </p:spPr>
        <p:txBody>
          <a:bodyPr wrap="square" lIns="182828" tIns="146262" rIns="182828" bIns="146262" rtlCol="0">
            <a:spAutoFit/>
          </a:bodyPr>
          <a:lstStyle/>
          <a:p>
            <a:pPr algn="ctr" defTabSz="932563">
              <a:lnSpc>
                <a:spcPct val="90000"/>
              </a:lnSpc>
              <a:spcAft>
                <a:spcPts val="600"/>
              </a:spcAft>
            </a:pPr>
            <a:r>
              <a:rPr lang="en-US" sz="4800" dirty="0">
                <a:solidFill>
                  <a:srgbClr val="00188F"/>
                </a:solidFill>
                <a:latin typeface="Segoe UI Light"/>
                <a:cs typeface="Segoe UI Semibold" panose="020B0702040204020203" pitchFamily="34" charset="0"/>
              </a:rPr>
              <a:t>&gt;12</a:t>
            </a:r>
            <a:r>
              <a:rPr lang="en-US" sz="1800" dirty="0">
                <a:solidFill>
                  <a:srgbClr val="00188F"/>
                </a:solidFill>
                <a:latin typeface="Segoe UI Light"/>
                <a:cs typeface="Segoe UI Semibold" panose="020B0702040204020203" pitchFamily="34" charset="0"/>
              </a:rPr>
              <a:t> </a:t>
            </a:r>
            <a:r>
              <a:rPr lang="en-US" sz="2800" dirty="0">
                <a:solidFill>
                  <a:srgbClr val="00188F"/>
                </a:solidFill>
                <a:latin typeface="Segoe UI Light"/>
                <a:cs typeface="Segoe UI Semibold" panose="020B0702040204020203" pitchFamily="34" charset="0"/>
              </a:rPr>
              <a:t>PB</a:t>
            </a:r>
          </a:p>
          <a:p>
            <a:pPr algn="ctr" defTabSz="932563"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Monthly Data Volume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936799" y="1911750"/>
            <a:ext cx="3051888" cy="1480320"/>
          </a:xfrm>
          <a:prstGeom prst="rect">
            <a:avLst/>
          </a:prstGeom>
          <a:noFill/>
        </p:spPr>
        <p:txBody>
          <a:bodyPr wrap="square" lIns="182828" tIns="146262" rIns="182828" bIns="146262" rtlCol="0">
            <a:spAutoFit/>
          </a:bodyPr>
          <a:lstStyle/>
          <a:p>
            <a:pPr algn="ctr" defTabSz="932563">
              <a:lnSpc>
                <a:spcPct val="90000"/>
              </a:lnSpc>
              <a:spcAft>
                <a:spcPts val="600"/>
              </a:spcAft>
            </a:pPr>
            <a:r>
              <a:rPr lang="en-US" sz="4800" dirty="0">
                <a:solidFill>
                  <a:srgbClr val="00188F"/>
                </a:solidFill>
                <a:latin typeface="Segoe UI Light"/>
                <a:cs typeface="Segoe UI Semibold" panose="020B0702040204020203" pitchFamily="34" charset="0"/>
              </a:rPr>
              <a:t>&gt;35,000</a:t>
            </a:r>
            <a:endParaRPr lang="en-US" sz="4400" dirty="0">
              <a:solidFill>
                <a:srgbClr val="00188F"/>
              </a:solidFill>
              <a:latin typeface="Segoe UI Light"/>
              <a:cs typeface="Segoe UI Semibold" panose="020B0702040204020203" pitchFamily="34" charset="0"/>
            </a:endParaRPr>
          </a:p>
          <a:p>
            <a:pPr algn="ctr" defTabSz="932563"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Daily Active Service Bus Namespaces</a:t>
            </a:r>
          </a:p>
        </p:txBody>
      </p:sp>
      <p:sp>
        <p:nvSpPr>
          <p:cNvPr id="9" name="TextBox 8"/>
          <p:cNvSpPr txBox="1"/>
          <p:nvPr/>
        </p:nvSpPr>
        <p:spPr>
          <a:xfrm rot="20765978">
            <a:off x="1174986" y="2146588"/>
            <a:ext cx="2770006" cy="1043278"/>
          </a:xfrm>
          <a:prstGeom prst="rect">
            <a:avLst/>
          </a:prstGeom>
          <a:noFill/>
        </p:spPr>
        <p:txBody>
          <a:bodyPr wrap="square" lIns="182828" tIns="146262" rIns="182828" bIns="146262" rtlCol="0">
            <a:spAutoFit/>
          </a:bodyPr>
          <a:lstStyle/>
          <a:p>
            <a:pPr algn="ctr" defTabSz="932563">
              <a:lnSpc>
                <a:spcPct val="90000"/>
              </a:lnSpc>
              <a:spcAft>
                <a:spcPts val="600"/>
              </a:spcAft>
            </a:pPr>
            <a:r>
              <a:rPr lang="en-US" sz="5400" b="1" dirty="0">
                <a:solidFill>
                  <a:srgbClr val="FF0000"/>
                </a:solidFill>
                <a:latin typeface="Segoe UI Light"/>
                <a:cs typeface="Segoe UI Semibold" panose="020B0702040204020203" pitchFamily="34" charset="0"/>
              </a:rPr>
              <a:t>440 </a:t>
            </a:r>
            <a:r>
              <a:rPr lang="en-US" sz="3200" b="1" dirty="0">
                <a:solidFill>
                  <a:srgbClr val="FF0000"/>
                </a:solidFill>
                <a:latin typeface="Segoe UI Light"/>
                <a:cs typeface="Segoe UI Semibold" panose="020B0702040204020203" pitchFamily="34" charset="0"/>
              </a:rPr>
              <a:t>Billion</a:t>
            </a:r>
            <a:endParaRPr lang="en-US" sz="16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 rot="20765978">
            <a:off x="4826153" y="2146588"/>
            <a:ext cx="2770006" cy="1043278"/>
          </a:xfrm>
          <a:prstGeom prst="rect">
            <a:avLst/>
          </a:prstGeom>
          <a:noFill/>
        </p:spPr>
        <p:txBody>
          <a:bodyPr wrap="square" lIns="182828" tIns="146262" rIns="182828" bIns="146262" rtlCol="0">
            <a:spAutoFit/>
          </a:bodyPr>
          <a:lstStyle/>
          <a:p>
            <a:pPr algn="ctr" defTabSz="932563">
              <a:lnSpc>
                <a:spcPct val="90000"/>
              </a:lnSpc>
              <a:spcAft>
                <a:spcPts val="600"/>
              </a:spcAft>
            </a:pPr>
            <a:r>
              <a:rPr lang="en-US" sz="5400" b="1" dirty="0">
                <a:solidFill>
                  <a:srgbClr val="FF0000"/>
                </a:solidFill>
                <a:latin typeface="Segoe UI Light"/>
                <a:cs typeface="Segoe UI Semibold" panose="020B0702040204020203" pitchFamily="34" charset="0"/>
              </a:rPr>
              <a:t>1.8 </a:t>
            </a:r>
            <a:r>
              <a:rPr lang="en-US" sz="3200" b="1" dirty="0">
                <a:solidFill>
                  <a:srgbClr val="FF0000"/>
                </a:solidFill>
                <a:latin typeface="Segoe UI Light"/>
                <a:cs typeface="Segoe UI Semibold" panose="020B0702040204020203" pitchFamily="34" charset="0"/>
              </a:rPr>
              <a:t>Million</a:t>
            </a:r>
            <a:endParaRPr lang="en-US" sz="32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 rot="20765978">
            <a:off x="6180757" y="4446566"/>
            <a:ext cx="2770006" cy="1043278"/>
          </a:xfrm>
          <a:prstGeom prst="rect">
            <a:avLst/>
          </a:prstGeom>
          <a:noFill/>
        </p:spPr>
        <p:txBody>
          <a:bodyPr wrap="square" lIns="182828" tIns="146262" rIns="182828" bIns="146262" rtlCol="0">
            <a:spAutoFit/>
          </a:bodyPr>
          <a:lstStyle/>
          <a:p>
            <a:pPr algn="ctr" defTabSz="932563">
              <a:lnSpc>
                <a:spcPct val="90000"/>
              </a:lnSpc>
              <a:spcAft>
                <a:spcPts val="600"/>
              </a:spcAft>
            </a:pPr>
            <a:r>
              <a:rPr lang="en-US" sz="5400" b="1" dirty="0">
                <a:solidFill>
                  <a:srgbClr val="FF0000"/>
                </a:solidFill>
                <a:latin typeface="Segoe UI Light"/>
                <a:cs typeface="Segoe UI Semibold" panose="020B0702040204020203" pitchFamily="34" charset="0"/>
              </a:rPr>
              <a:t>28 </a:t>
            </a:r>
            <a:r>
              <a:rPr lang="en-US" sz="3200" b="1" dirty="0">
                <a:solidFill>
                  <a:srgbClr val="FF0000"/>
                </a:solidFill>
                <a:latin typeface="Segoe UI Light"/>
                <a:cs typeface="Segoe UI Semibold" panose="020B0702040204020203" pitchFamily="34" charset="0"/>
              </a:rPr>
              <a:t>PB</a:t>
            </a:r>
            <a:endParaRPr lang="en-US" sz="32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 rot="20765978">
            <a:off x="8277436" y="2146588"/>
            <a:ext cx="2770006" cy="1043278"/>
          </a:xfrm>
          <a:prstGeom prst="rect">
            <a:avLst/>
          </a:prstGeom>
          <a:noFill/>
        </p:spPr>
        <p:txBody>
          <a:bodyPr wrap="square" lIns="182828" tIns="146262" rIns="182828" bIns="146262" rtlCol="0">
            <a:spAutoFit/>
          </a:bodyPr>
          <a:lstStyle/>
          <a:p>
            <a:pPr algn="ctr" defTabSz="932563">
              <a:lnSpc>
                <a:spcPct val="90000"/>
              </a:lnSpc>
              <a:spcAft>
                <a:spcPts val="600"/>
              </a:spcAft>
            </a:pPr>
            <a:r>
              <a:rPr lang="en-US" sz="5400" b="1" dirty="0">
                <a:solidFill>
                  <a:srgbClr val="FF0000"/>
                </a:solidFill>
                <a:latin typeface="Segoe UI Light"/>
                <a:cs typeface="Segoe UI Semibold" panose="020B0702040204020203" pitchFamily="34" charset="0"/>
              </a:rPr>
              <a:t>&gt;80,000</a:t>
            </a:r>
            <a:endParaRPr lang="en-US" sz="32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6049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/>
      <p:bldP spid="19" grpId="0"/>
      <p:bldP spid="20" grpId="0"/>
      <p:bldP spid="21" grpId="0"/>
      <p:bldP spid="9" grpId="0"/>
      <p:bldP spid="10" grpId="0"/>
      <p:bldP spid="11" grpId="0"/>
      <p:bldP spid="1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_rels/webextension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webextensions/_rels/webextension3.xml.rels><?xml version="1.0" encoding="UTF-8" standalone="yes"?>
<Relationships xmlns="http://schemas.openxmlformats.org/package/2006/relationships"><Relationship Id="rId1" Type="http://schemas.openxmlformats.org/officeDocument/2006/relationships/image" Target="../media/image28.png"/></Relationships>
</file>

<file path=ppt/webextensions/_rels/webextension4.xml.rels><?xml version="1.0" encoding="UTF-8" standalone="yes"?>
<Relationships xmlns="http://schemas.openxmlformats.org/package/2006/relationships"><Relationship Id="rId1" Type="http://schemas.openxmlformats.org/officeDocument/2006/relationships/image" Target="../media/image31.png"/></Relationships>
</file>

<file path=ppt/webextensions/taskpanes.xml><?xml version="1.0" encoding="utf-8"?>
<wetp:taskpanes xmlns:wetp="http://schemas.microsoft.com/office/webextensions/taskpanes/2010/11">
  <wetp:taskpane dockstate="right" visibility="0" width="700" row="5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3E5C5ADB-1EF0-4162-AD3C-FBDD4C1DB052}">
  <we:reference id="wa104178141" version="2.0.9.0" store="en-US" storeType="OMEX"/>
  <we:alternateReferences>
    <we:reference id="wa104178141" version="2.0.9.0" store="wa104178141" storeType="OMEX"/>
  </we:alternateReferences>
  <we:properties/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11F34D74-65AA-4C8E-8B04-5276A0CC4F1C}">
  <we:reference id="wa104379261" version="2.0.0.1" store="en-US" storeType="OMEX"/>
  <we:alternateReferences>
    <we:reference id="wa104379261" version="2.0.0.1" store="wa104379261" storeType="OMEX"/>
  </we:alternateReferences>
  <we:properties>
    <we:property name="mentimeter_ppt_series_id" value="&quot;cd94abe799fb5e20f7209eebfb0ff283&quot;"/>
    <we:property name="mentimeter_ppt_question_id" value="&quot;ffe285e570ce&quot;"/>
  </we:properties>
  <we:bindings/>
  <we:snapshot xmlns:r="http://schemas.openxmlformats.org/officeDocument/2006/relationships" r:embed="rId1"/>
</we:webextension>
</file>

<file path=ppt/webextensions/webextension3.xml><?xml version="1.0" encoding="utf-8"?>
<we:webextension xmlns:we="http://schemas.microsoft.com/office/webextensions/webextension/2010/11" id="{70946939-A3ED-4D9F-ABAB-BA21DEC32B35}">
  <we:reference id="wa104379263" version="1.0.0.1" store="en-US" storeType="OMEX"/>
  <we:alternateReferences>
    <we:reference id="wa104379263" version="1.0.0.1" store="wa104379263" storeType="OMEX"/>
  </we:alternateReferences>
  <we:properties>
    <we:property name="config" value="{&quot;display_lang&quot;:&quot;en&quot;,&quot;display_font&quot;:&quot;Consolas&quot;,&quot;syntax_color&quot;:{&quot;Reserved words&quot;:&quot;#0000ff&quot;,&quot;Compiler directives&quot;:&quot;#FF0000&quot;,&quot;Namespaces&quot;:&quot;#008080&quot;,&quot;Classes&quot;:&quot;#808000&quot;,&quot;Line comment&quot;:&quot;#008000&quot;,&quot;Block comment&quot;:&quot;#008000&quot;,&quot;Quotation&quot;:&quot;#FF00FF&quot;,&quot;Quatation 2&quot;:&quot;#FF00FF&quot;,&quot;Number&quot;:&quot;#800080&quot;},&quot;old_syntax_color&quot;:{&quot;Reserved words&quot;:&quot;#0000FF&quot;,&quot;Compiler directives&quot;:&quot;#FF0000&quot;,&quot;Namespaces&quot;:&quot;#008080&quot;,&quot;Classes&quot;:&quot;#808000&quot;,&quot;Line comment&quot;:&quot;#008000&quot;,&quot;Block comment&quot;:&quot;#008000&quot;,&quot;Quotation&quot;:&quot;#FF00FF&quot;,&quot;Quatation 2&quot;:&quot;#FF00FF&quot;,&quot;Number&quot;:&quot;#800080&quot;},&quot;show_line_number&quot;:true,&quot;code_lang&quot;:&quot;cs&quot;,&quot;code&quot;:&quot;for (var i = 0; i &lt; 10; i++)\n{\n    batch.Add(new BrokeredMessage($\&quot;Message #{i}\&quot;));\n}\nawait messageSender.SendBatchAsync(batch).ConfigureAwait(false);&quot;,&quot;ctags&quot;:{&quot;false&quot;:[{&quot;linenum&quot;:&quot;5&quot;,&quot;signature&quot;:&quot;await messageSender.SendBatchAsync(batch).ConfigureAwait(false);&quot;}]}}"/>
  </we:properties>
  <we:bindings/>
  <we:snapshot xmlns:r="http://schemas.openxmlformats.org/officeDocument/2006/relationships" r:embed="rId1"/>
</we:webextension>
</file>

<file path=ppt/webextensions/webextension4.xml><?xml version="1.0" encoding="utf-8"?>
<we:webextension xmlns:we="http://schemas.microsoft.com/office/webextensions/webextension/2010/11" id="{5B865381-7608-4C6B-82BB-130912CBF4F2}">
  <we:reference id="wa104379263" version="1.0.0.1" store="en-US" storeType="OMEX"/>
  <we:alternateReferences>
    <we:reference id="wa104379263" version="1.0.0.1" store="wa104379263" storeType="OMEX"/>
  </we:alternateReferences>
  <we:properties>
    <we:property name="config" value="{&quot;display_lang&quot;:&quot;en&quot;,&quot;display_font&quot;:&quot;Consolas&quot;,&quot;syntax_color&quot;:{&quot;Reserved words&quot;:&quot;#0000ff&quot;,&quot;Compiler directives&quot;:&quot;#FF0000&quot;,&quot;Namespaces&quot;:&quot;#008080&quot;,&quot;Classes&quot;:&quot;#808000&quot;,&quot;Line comment&quot;:&quot;#008000&quot;,&quot;Block comment&quot;:&quot;#008000&quot;,&quot;Quotation&quot;:&quot;#FF00FF&quot;,&quot;Quatation 2&quot;:&quot;#FF00FF&quot;,&quot;Number&quot;:&quot;#800080&quot;},&quot;old_syntax_color&quot;:{&quot;Reserved words&quot;:&quot;#0000FF&quot;,&quot;Compiler directives&quot;:&quot;#FF0000&quot;,&quot;Namespaces&quot;:&quot;#008080&quot;,&quot;Classes&quot;:&quot;#808000&quot;,&quot;Line comment&quot;:&quot;#008000&quot;,&quot;Block comment&quot;:&quot;#008000&quot;,&quot;Quotation&quot;:&quot;#FF00FF&quot;,&quot;Quatation 2&quot;:&quot;#FF00FF&quot;,&quot;Number&quot;:&quot;#800080&quot;},&quot;show_line_number&quot;:true,&quot;code_lang&quot;:&quot;cs&quot;,&quot;code&quot;:&quot;public Task Transaction() \n{\n    var msg1 = new BrokeredMessage(new string('A', 250*1024));\n    msg1.Properties.Add(\&quot;sender\&quot;, \&quot;SF1\&quot;);\n    var msg2 = new BrokeredMessage(new string('B', 250*1024));\n    msg2.Properties.Add(\&quot;sender\&quot;, \&quot;SF2\&quot;);\n    var msg3 = new BrokeredMessage(new string('C', 250*1024));\n    msg3.Properties.Add(\&quot;sender\&quot;, \&quot;SF3\&quot;);\n    var messages = new List&lt;BrokeredMessage&gt; { msg1, msg2, msg3 };\n\n    var sender = await messagingFactory.CreateMessageSenderAsync(\&quot;test\&quot;).ConfigureAwait(false);\n    using (var transaction = new TransactionScope(TransactionScopeAsyncFlowOption.Enabled))\n    {\n        foreach (var msg in messages)\n        {\n            await sender.SendAsync(msg).ConfigureAwait(false);\n        }\n        transaction.Complete();\n    }\n}\n\npublic async Task AtomicSendsWithReceive()\n{\n    var receiveQueueName = \&quot;sent-via-rcv\&quot;;\n    var dstQueueName = \&quot;sent-via-dst\&quot;;\n    await CreateQueuesAsync(namespaceManager, receiveQueueName, dstQueueName);\n\n    var factory = await MessagingFactory.CreateAsync(namespaceManager.Address, namespaceManager.Settings.TokenProvider).ConfigureAwait(false);\n    var kickoffSender = await factory.CreateMessageSenderAsync(receiveQueueName).ConfigureAwait(false); // to send the original message\n    var receiver = await factory.CreateMessageReceiverAsync(receiveQueueName).ConfigureAwait(false);\n    var sender = await factory.CreateMessageSenderAsync(dstQueueName, receiveQueueName).ConfigureAwait(false);\n\n    await kickoffSender.SendAsync(new BrokeredMessage($\&quot;incoming message {DateTime.UtcNow}\&quot;)).ConfigureAwait(false);\n    var incomingMsg = await receiver.ReceiveAsync().ConfigureAwait(false);\n    \n    using (var scope = new TransactionScope(TransactionScopeAsyncFlowOption.Enabled))\n    {\n        var newMsg = new BrokeredMessage($\&quot;new msg for incoming id: {incomingMsg.MessageId}\&quot;);\n        \n        await incomingMsg.CompleteAsync().ConfigureAwait(false);\n        \n        #region breaking atomic sends-receive\n        //await incomingMsg.AbandonAsync(new Dictionary&lt;string, object&gt;() { {\&quot;reason\&quot;, \&quot;emulating a problem\&quot;}}).ConfigureAwait(false);\n        #endregion\n        \n        await sender.SendAsync(newMsg).ConfigureAwait(false);\n        scope.Complete();\n    }\n}&quot;,&quot;ctags&quot;:{&quot;AtomicSendsWithReceive&quot;:[{&quot;linenum&quot;:&quot;22&quot;,&quot;signature&quot;:&quot;AtomicSendsWithReceive()&quot;}],&quot;Transaction&quot;:[{&quot;linenum&quot;:&quot;1&quot;,&quot;signature&quot;:&quot;Transaction()&quot;}]}}"/>
  </we:properties>
  <we:bindings/>
  <we:snapshot xmlns:r="http://schemas.openxmlformats.org/officeDocument/2006/relationships" r:embed="rId1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3691</TotalTime>
  <Words>657</Words>
  <Application>Microsoft Office PowerPoint</Application>
  <PresentationFormat>Widescreen</PresentationFormat>
  <Paragraphs>193</Paragraphs>
  <Slides>38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6" baseType="lpstr">
      <vt:lpstr>Arial</vt:lpstr>
      <vt:lpstr>Calibri</vt:lpstr>
      <vt:lpstr>Calibri Light</vt:lpstr>
      <vt:lpstr>Segoe UI</vt:lpstr>
      <vt:lpstr>Segoe UI Light</vt:lpstr>
      <vt:lpstr>Segoe UI Semibold</vt:lpstr>
      <vt:lpstr>Segoe UI Semilight</vt:lpstr>
      <vt:lpstr>Office Theme</vt:lpstr>
      <vt:lpstr>PowerPoint Presentation</vt:lpstr>
      <vt:lpstr>Azure Service Bus - The good, the Bad and the Awesome Sean Feldman, Azure Advisor &amp; MVP</vt:lpstr>
      <vt:lpstr>Disclaimer</vt:lpstr>
      <vt:lpstr>Communication</vt:lpstr>
      <vt:lpstr>Layered Architecture</vt:lpstr>
      <vt:lpstr>Example: Temporal Coupling</vt:lpstr>
      <vt:lpstr>Performance RPC vs Messaging</vt:lpstr>
      <vt:lpstr>Service provided by ASB</vt:lpstr>
      <vt:lpstr>Some Stats</vt:lpstr>
      <vt:lpstr>ASB Options &amp; Tiers</vt:lpstr>
      <vt:lpstr>Brokered Message</vt:lpstr>
      <vt:lpstr>Queue</vt:lpstr>
      <vt:lpstr>Topic</vt:lpstr>
      <vt:lpstr>Entities</vt:lpstr>
      <vt:lpstr>Service Bus Explore</vt:lpstr>
      <vt:lpstr>Features</vt:lpstr>
      <vt:lpstr>Batching</vt:lpstr>
      <vt:lpstr>Deadlettering</vt:lpstr>
      <vt:lpstr>Duplicate Detection</vt:lpstr>
      <vt:lpstr>Ephemeral Entities</vt:lpstr>
      <vt:lpstr>Message Expiration</vt:lpstr>
      <vt:lpstr> </vt:lpstr>
      <vt:lpstr>Transactions</vt:lpstr>
      <vt:lpstr>Sessions</vt:lpstr>
      <vt:lpstr>Auto Forwarding</vt:lpstr>
      <vt:lpstr>Working with Entities</vt:lpstr>
      <vt:lpstr>Receiving Messages</vt:lpstr>
      <vt:lpstr>BrokeredMessage &amp; Client Types</vt:lpstr>
      <vt:lpstr>Operations in PeekLock Mode</vt:lpstr>
      <vt:lpstr>Batching</vt:lpstr>
      <vt:lpstr>OnMessage API</vt:lpstr>
      <vt:lpstr>Pub/Sub</vt:lpstr>
      <vt:lpstr>Transactions</vt:lpstr>
      <vt:lpstr>Forwarding</vt:lpstr>
      <vt:lpstr>Exception Handling</vt:lpstr>
      <vt:lpstr>Why Azure Service Bus?</vt:lpstr>
      <vt:lpstr>Work Smart  NServiceBus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Sean Feldman</dc:creator>
  <cp:lastModifiedBy>Sean Feldman</cp:lastModifiedBy>
  <cp:revision>45</cp:revision>
  <dcterms:created xsi:type="dcterms:W3CDTF">2016-10-10T05:07:06Z</dcterms:created>
  <dcterms:modified xsi:type="dcterms:W3CDTF">2016-10-13T05:46:22Z</dcterms:modified>
</cp:coreProperties>
</file>